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Crimson Pro Semi Bold"/>
      <p:regular r:id="rId18"/>
    </p:embeddedFont>
    <p:embeddedFont>
      <p:font typeface="Crimson Pro Semi Bold"/>
      <p:regular r:id="rId19"/>
    </p:embeddedFont>
    <p:embeddedFont>
      <p:font typeface="Crimson Pro Semi Bold"/>
      <p:regular r:id="rId20"/>
    </p:embeddedFont>
    <p:embeddedFont>
      <p:font typeface="Crimson Pro Semi Bold"/>
      <p:regular r:id="rId21"/>
    </p:embeddedFont>
    <p:embeddedFont>
      <p:font typeface="Heebo"/>
      <p:regular r:id="rId22"/>
    </p:embeddedFont>
    <p:embeddedFont>
      <p:font typeface="Heeb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338393"/>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152D47"/>
                </a:solidFill>
                <a:latin typeface="Crimson Pro Semi Bold" pitchFamily="34" charset="0"/>
                <a:ea typeface="Crimson Pro Semi Bold" pitchFamily="34" charset="-122"/>
                <a:cs typeface="Crimson Pro Semi Bold" pitchFamily="34" charset="-120"/>
              </a:rPr>
              <a:t>AI Agents</a:t>
            </a:r>
            <a:endParaRPr lang="en-US" sz="3900" dirty="0"/>
          </a:p>
        </p:txBody>
      </p:sp>
      <p:sp>
        <p:nvSpPr>
          <p:cNvPr id="4" name="Text 1"/>
          <p:cNvSpPr/>
          <p:nvPr/>
        </p:nvSpPr>
        <p:spPr>
          <a:xfrm>
            <a:off x="6280190" y="4256127"/>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C4C4D"/>
                </a:solidFill>
                <a:latin typeface="Heebo" pitchFamily="34" charset="0"/>
                <a:ea typeface="Heebo" pitchFamily="34" charset="-122"/>
                <a:cs typeface="Heebo" pitchFamily="34" charset="-120"/>
              </a:rPr>
              <a:t>A comprehensive exploration of how leading AI companies conceptualize autonomous intelligent systems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80204"/>
            <a:ext cx="12610743" cy="620078"/>
          </a:xfrm>
          <a:prstGeom prst="rect">
            <a:avLst/>
          </a:prstGeom>
          <a:noFill/>
          <a:ln/>
        </p:spPr>
        <p:txBody>
          <a:bodyPr wrap="none" lIns="0" tIns="0" rIns="0" bIns="0" rtlCol="0" anchor="t"/>
          <a:lstStyle/>
          <a:p>
            <a:pPr algn="l" indent="0" marL="0">
              <a:lnSpc>
                <a:spcPts val="4850"/>
              </a:lnSpc>
              <a:buNone/>
            </a:pPr>
            <a:r>
              <a:rPr lang="en-US" sz="3900" dirty="0">
                <a:solidFill>
                  <a:srgbClr val="152D47"/>
                </a:solidFill>
                <a:latin typeface="Crimson Pro Semi Bold" pitchFamily="34" charset="0"/>
                <a:ea typeface="Crimson Pro Semi Bold" pitchFamily="34" charset="-122"/>
                <a:cs typeface="Crimson Pro Semi Bold" pitchFamily="34" charset="-120"/>
              </a:rPr>
              <a:t>Building a LangGraph ReAct Agent: Define, Integrate, Execute</a:t>
            </a:r>
            <a:endParaRPr lang="en-US" sz="3900" dirty="0"/>
          </a:p>
        </p:txBody>
      </p:sp>
      <p:pic>
        <p:nvPicPr>
          <p:cNvPr id="3" name="Image 0" descr="preencoded.png">    </p:cNvPr>
          <p:cNvPicPr>
            <a:picLocks noChangeAspect="1"/>
          </p:cNvPicPr>
          <p:nvPr/>
        </p:nvPicPr>
        <p:blipFill>
          <a:blip r:embed="rId1"/>
          <a:stretch>
            <a:fillRect/>
          </a:stretch>
        </p:blipFill>
        <p:spPr>
          <a:xfrm>
            <a:off x="793790" y="1697117"/>
            <a:ext cx="10728960" cy="58521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4407"/>
            <a:ext cx="7556421" cy="2480786"/>
          </a:xfrm>
          <a:prstGeom prst="rect">
            <a:avLst/>
          </a:prstGeom>
          <a:noFill/>
          <a:ln/>
        </p:spPr>
        <p:txBody>
          <a:bodyPr wrap="square" lIns="0" tIns="0" rIns="0" bIns="0" rtlCol="0" anchor="t"/>
          <a:lstStyle/>
          <a:p>
            <a:pPr algn="l" indent="0" marL="0">
              <a:lnSpc>
                <a:spcPts val="9750"/>
              </a:lnSpc>
              <a:buNone/>
            </a:pPr>
            <a:r>
              <a:rPr lang="en-US" sz="7800" dirty="0">
                <a:solidFill>
                  <a:srgbClr val="003366"/>
                </a:solidFill>
                <a:latin typeface="Crimson Pro Semi Bold" pitchFamily="34" charset="0"/>
                <a:ea typeface="Crimson Pro Semi Bold" pitchFamily="34" charset="-122"/>
                <a:cs typeface="Crimson Pro Semi Bold" pitchFamily="34" charset="-120"/>
              </a:rPr>
              <a:t>Let's create a simple </a:t>
            </a:r>
            <a:pPr algn="l" indent="0" marL="0">
              <a:lnSpc>
                <a:spcPts val="9750"/>
              </a:lnSpc>
              <a:buNone/>
            </a:pPr>
            <a:r>
              <a:rPr lang="en-US" sz="7800" dirty="0">
                <a:solidFill>
                  <a:srgbClr val="CC0000"/>
                </a:solidFill>
                <a:latin typeface="Crimson Pro Semi Bold" pitchFamily="34" charset="0"/>
                <a:ea typeface="Crimson Pro Semi Bold" pitchFamily="34" charset="-122"/>
                <a:cs typeface="Crimson Pro Semi Bold" pitchFamily="34" charset="-120"/>
              </a:rPr>
              <a:t>agent</a:t>
            </a:r>
            <a:endParaRPr lang="en-US" sz="7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5924" y="733306"/>
            <a:ext cx="7929682" cy="567095"/>
          </a:xfrm>
          <a:prstGeom prst="rect">
            <a:avLst/>
          </a:prstGeom>
          <a:noFill/>
          <a:ln/>
        </p:spPr>
        <p:txBody>
          <a:bodyPr wrap="none" lIns="0" tIns="0" rIns="0" bIns="0" rtlCol="0" anchor="t"/>
          <a:lstStyle/>
          <a:p>
            <a:pPr algn="l" indent="0" marL="0">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What Are AI Agents? Industry Perspectives</a:t>
            </a:r>
            <a:endParaRPr lang="en-US" sz="3550" dirty="0"/>
          </a:p>
        </p:txBody>
      </p:sp>
      <p:sp>
        <p:nvSpPr>
          <p:cNvPr id="3" name="Text 1"/>
          <p:cNvSpPr/>
          <p:nvPr/>
        </p:nvSpPr>
        <p:spPr>
          <a:xfrm>
            <a:off x="725924" y="1754029"/>
            <a:ext cx="2722364" cy="340281"/>
          </a:xfrm>
          <a:prstGeom prst="rect">
            <a:avLst/>
          </a:prstGeom>
          <a:noFill/>
          <a:ln/>
        </p:spPr>
        <p:txBody>
          <a:bodyPr wrap="none" lIns="0" tIns="0" rIns="0" bIns="0" rtlCol="0" anchor="t"/>
          <a:lstStyle/>
          <a:p>
            <a:pPr algn="l" indent="0" marL="0">
              <a:lnSpc>
                <a:spcPts val="2650"/>
              </a:lnSpc>
              <a:buNone/>
            </a:pPr>
            <a:r>
              <a:rPr lang="en-US" sz="2100" dirty="0">
                <a:solidFill>
                  <a:srgbClr val="152D47"/>
                </a:solidFill>
                <a:latin typeface="Crimson Pro Semi Bold" pitchFamily="34" charset="0"/>
                <a:ea typeface="Crimson Pro Semi Bold" pitchFamily="34" charset="-122"/>
                <a:cs typeface="Crimson Pro Semi Bold" pitchFamily="34" charset="-120"/>
              </a:rPr>
              <a:t>OpenAI Definition</a:t>
            </a:r>
            <a:endParaRPr lang="en-US" sz="2100" dirty="0"/>
          </a:p>
        </p:txBody>
      </p:sp>
      <p:sp>
        <p:nvSpPr>
          <p:cNvPr id="4" name="Text 2"/>
          <p:cNvSpPr/>
          <p:nvPr/>
        </p:nvSpPr>
        <p:spPr>
          <a:xfrm>
            <a:off x="725924" y="2275761"/>
            <a:ext cx="7730014" cy="870823"/>
          </a:xfrm>
          <a:prstGeom prst="rect">
            <a:avLst/>
          </a:prstGeom>
          <a:noFill/>
          <a:ln/>
        </p:spPr>
        <p:txBody>
          <a:bodyPr wrap="squar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AI agents are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autonomous systems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that can </a:t>
            </a:r>
            <a:pPr algn="l" indent="0" marL="0">
              <a:lnSpc>
                <a:spcPts val="2250"/>
              </a:lnSpc>
              <a:buNone/>
            </a:pPr>
            <a:r>
              <a:rPr lang="en-US" sz="1400" dirty="0">
                <a:solidFill>
                  <a:srgbClr val="FFFFFF"/>
                </a:solidFill>
                <a:highlight>
                  <a:srgbClr val="012169"/>
                </a:highlight>
                <a:latin typeface="Heebo" pitchFamily="34" charset="0"/>
                <a:ea typeface="Heebo" pitchFamily="34" charset="-122"/>
                <a:cs typeface="Heebo" pitchFamily="34" charset="-120"/>
              </a:rPr>
              <a:t>perceive their environment</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make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decisions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and take </a:t>
            </a:r>
            <a:pPr algn="l" indent="0" marL="0">
              <a:lnSpc>
                <a:spcPts val="2250"/>
              </a:lnSpc>
              <a:buNone/>
            </a:pPr>
            <a:r>
              <a:rPr lang="en-US" sz="1400" dirty="0">
                <a:solidFill>
                  <a:srgbClr val="FFFFFF"/>
                </a:solidFill>
                <a:highlight>
                  <a:srgbClr val="012169"/>
                </a:highlight>
                <a:latin typeface="Heebo" pitchFamily="34" charset="0"/>
                <a:ea typeface="Heebo" pitchFamily="34" charset="-122"/>
                <a:cs typeface="Heebo" pitchFamily="34" charset="-120"/>
              </a:rPr>
              <a:t>actions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to achieve specific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goals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They leverage large language models to </a:t>
            </a:r>
            <a:pPr algn="l" indent="0" marL="0">
              <a:lnSpc>
                <a:spcPts val="2250"/>
              </a:lnSpc>
              <a:buNone/>
            </a:pPr>
            <a:r>
              <a:rPr lang="en-US" sz="1400" dirty="0">
                <a:solidFill>
                  <a:srgbClr val="FFFFFF"/>
                </a:solidFill>
                <a:highlight>
                  <a:srgbClr val="012169"/>
                </a:highlight>
                <a:latin typeface="Heebo" pitchFamily="34" charset="0"/>
                <a:ea typeface="Heebo" pitchFamily="34" charset="-122"/>
                <a:cs typeface="Heebo" pitchFamily="34" charset="-120"/>
              </a:rPr>
              <a:t>understand context</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reason through problems, and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execute tasks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with minimal human intervention.</a:t>
            </a:r>
            <a:endParaRPr lang="en-US" sz="1400" dirty="0"/>
          </a:p>
        </p:txBody>
      </p:sp>
      <p:sp>
        <p:nvSpPr>
          <p:cNvPr id="5" name="Text 3"/>
          <p:cNvSpPr/>
          <p:nvPr/>
        </p:nvSpPr>
        <p:spPr>
          <a:xfrm>
            <a:off x="725924" y="3328035"/>
            <a:ext cx="2882146" cy="340281"/>
          </a:xfrm>
          <a:prstGeom prst="rect">
            <a:avLst/>
          </a:prstGeom>
          <a:noFill/>
          <a:ln/>
        </p:spPr>
        <p:txBody>
          <a:bodyPr wrap="none" lIns="0" tIns="0" rIns="0" bIns="0" rtlCol="0" anchor="t"/>
          <a:lstStyle/>
          <a:p>
            <a:pPr algn="l" indent="0" marL="0">
              <a:lnSpc>
                <a:spcPts val="2650"/>
              </a:lnSpc>
              <a:buNone/>
            </a:pPr>
            <a:r>
              <a:rPr lang="en-US" sz="2100" dirty="0">
                <a:solidFill>
                  <a:srgbClr val="152D47"/>
                </a:solidFill>
                <a:latin typeface="Crimson Pro Semi Bold" pitchFamily="34" charset="0"/>
                <a:ea typeface="Crimson Pro Semi Bold" pitchFamily="34" charset="-122"/>
                <a:cs typeface="Crimson Pro Semi Bold" pitchFamily="34" charset="-120"/>
              </a:rPr>
              <a:t>Google Gemini Definition</a:t>
            </a:r>
            <a:endParaRPr lang="en-US" sz="2100" dirty="0"/>
          </a:p>
        </p:txBody>
      </p:sp>
      <p:sp>
        <p:nvSpPr>
          <p:cNvPr id="6" name="Text 4"/>
          <p:cNvSpPr/>
          <p:nvPr/>
        </p:nvSpPr>
        <p:spPr>
          <a:xfrm>
            <a:off x="725924" y="3849767"/>
            <a:ext cx="7730014" cy="870823"/>
          </a:xfrm>
          <a:prstGeom prst="rect">
            <a:avLst/>
          </a:prstGeom>
          <a:noFill/>
          <a:ln/>
        </p:spPr>
        <p:txBody>
          <a:bodyPr wrap="squar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AI agents represent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autonomous systems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capable of </a:t>
            </a:r>
            <a:pPr algn="l" indent="0" marL="0">
              <a:lnSpc>
                <a:spcPts val="2250"/>
              </a:lnSpc>
              <a:buNone/>
            </a:pPr>
            <a:r>
              <a:rPr lang="en-US" sz="1400" dirty="0">
                <a:solidFill>
                  <a:srgbClr val="FFFFFF"/>
                </a:solidFill>
                <a:highlight>
                  <a:srgbClr val="012169"/>
                </a:highlight>
                <a:latin typeface="Heebo" pitchFamily="34" charset="0"/>
                <a:ea typeface="Heebo" pitchFamily="34" charset="-122"/>
                <a:cs typeface="Heebo" pitchFamily="34" charset="-120"/>
              </a:rPr>
              <a:t>perceiving</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reasoning, and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acting</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in complex environments. They </a:t>
            </a:r>
            <a:pPr algn="l" indent="0" marL="0">
              <a:lnSpc>
                <a:spcPts val="2250"/>
              </a:lnSpc>
              <a:buNone/>
            </a:pPr>
            <a:r>
              <a:rPr lang="en-US" sz="1400" dirty="0">
                <a:solidFill>
                  <a:srgbClr val="FFFFFF"/>
                </a:solidFill>
                <a:highlight>
                  <a:srgbClr val="012169"/>
                </a:highlight>
                <a:latin typeface="Heebo" pitchFamily="34" charset="0"/>
                <a:ea typeface="Heebo" pitchFamily="34" charset="-122"/>
                <a:cs typeface="Heebo" pitchFamily="34" charset="-120"/>
              </a:rPr>
              <a:t>understand context</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adapt to changing conditions, and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execute tasks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by breaking down </a:t>
            </a:r>
            <a:pPr algn="l" indent="0" marL="0">
              <a:lnSpc>
                <a:spcPts val="2250"/>
              </a:lnSpc>
              <a:buNone/>
            </a:pPr>
            <a:r>
              <a:rPr lang="en-US" sz="1400" dirty="0">
                <a:solidFill>
                  <a:srgbClr val="FFFFFF"/>
                </a:solidFill>
                <a:highlight>
                  <a:srgbClr val="012169"/>
                </a:highlight>
                <a:latin typeface="Heebo" pitchFamily="34" charset="0"/>
                <a:ea typeface="Heebo" pitchFamily="34" charset="-122"/>
                <a:cs typeface="Heebo" pitchFamily="34" charset="-120"/>
              </a:rPr>
              <a:t>goals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into actionable steps while learning from interactions.</a:t>
            </a:r>
            <a:endParaRPr lang="en-US" sz="1400" dirty="0"/>
          </a:p>
        </p:txBody>
      </p:sp>
      <p:sp>
        <p:nvSpPr>
          <p:cNvPr id="7" name="Text 5"/>
          <p:cNvSpPr/>
          <p:nvPr/>
        </p:nvSpPr>
        <p:spPr>
          <a:xfrm>
            <a:off x="725924" y="4902041"/>
            <a:ext cx="2722364" cy="340281"/>
          </a:xfrm>
          <a:prstGeom prst="rect">
            <a:avLst/>
          </a:prstGeom>
          <a:noFill/>
          <a:ln/>
        </p:spPr>
        <p:txBody>
          <a:bodyPr wrap="none" lIns="0" tIns="0" rIns="0" bIns="0" rtlCol="0" anchor="t"/>
          <a:lstStyle/>
          <a:p>
            <a:pPr algn="l" indent="0" marL="0">
              <a:lnSpc>
                <a:spcPts val="2650"/>
              </a:lnSpc>
              <a:buNone/>
            </a:pPr>
            <a:r>
              <a:rPr lang="en-US" sz="2100" dirty="0">
                <a:solidFill>
                  <a:srgbClr val="152D47"/>
                </a:solidFill>
                <a:latin typeface="Crimson Pro Semi Bold" pitchFamily="34" charset="0"/>
                <a:ea typeface="Crimson Pro Semi Bold" pitchFamily="34" charset="-122"/>
                <a:cs typeface="Crimson Pro Semi Bold" pitchFamily="34" charset="-120"/>
              </a:rPr>
              <a:t>Anthropic Definition</a:t>
            </a:r>
            <a:endParaRPr lang="en-US" sz="2100" dirty="0"/>
          </a:p>
        </p:txBody>
      </p:sp>
      <p:sp>
        <p:nvSpPr>
          <p:cNvPr id="8" name="Text 6"/>
          <p:cNvSpPr/>
          <p:nvPr/>
        </p:nvSpPr>
        <p:spPr>
          <a:xfrm>
            <a:off x="725924" y="5423773"/>
            <a:ext cx="7730014" cy="870823"/>
          </a:xfrm>
          <a:prstGeom prst="rect">
            <a:avLst/>
          </a:prstGeom>
          <a:noFill/>
          <a:ln/>
        </p:spPr>
        <p:txBody>
          <a:bodyPr wrap="squar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AI agents are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systems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that can </a:t>
            </a:r>
            <a:pPr algn="l" indent="0" marL="0">
              <a:lnSpc>
                <a:spcPts val="2250"/>
              </a:lnSpc>
              <a:buNone/>
            </a:pPr>
            <a:r>
              <a:rPr lang="en-US" sz="1400" dirty="0">
                <a:solidFill>
                  <a:srgbClr val="FFFFFF"/>
                </a:solidFill>
                <a:highlight>
                  <a:srgbClr val="012169"/>
                </a:highlight>
                <a:latin typeface="Heebo" pitchFamily="34" charset="0"/>
                <a:ea typeface="Heebo" pitchFamily="34" charset="-122"/>
                <a:cs typeface="Heebo" pitchFamily="34" charset="-120"/>
              </a:rPr>
              <a:t>perceive</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information, process it to make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decisions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and take </a:t>
            </a:r>
            <a:pPr algn="l" indent="0" marL="0">
              <a:lnSpc>
                <a:spcPts val="2250"/>
              </a:lnSpc>
              <a:buNone/>
            </a:pPr>
            <a:r>
              <a:rPr lang="en-US" sz="1400" dirty="0">
                <a:solidFill>
                  <a:srgbClr val="FFFFFF"/>
                </a:solidFill>
                <a:highlight>
                  <a:srgbClr val="012169"/>
                </a:highlight>
                <a:latin typeface="Heebo" pitchFamily="34" charset="0"/>
                <a:ea typeface="Heebo" pitchFamily="34" charset="-122"/>
                <a:cs typeface="Heebo" pitchFamily="34" charset="-120"/>
              </a:rPr>
              <a:t>actions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toward achieving defined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goals</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They demonstrate </a:t>
            </a:r>
            <a:pPr algn="l" indent="0" marL="0">
              <a:lnSpc>
                <a:spcPts val="2250"/>
              </a:lnSpc>
              <a:buNone/>
            </a:pPr>
            <a:r>
              <a:rPr lang="en-US" sz="1400" dirty="0">
                <a:solidFill>
                  <a:srgbClr val="FFFFFF"/>
                </a:solidFill>
                <a:highlight>
                  <a:srgbClr val="012169"/>
                </a:highlight>
                <a:latin typeface="Heebo" pitchFamily="34" charset="0"/>
                <a:ea typeface="Heebo" pitchFamily="34" charset="-122"/>
                <a:cs typeface="Heebo" pitchFamily="34" charset="-120"/>
              </a:rPr>
              <a:t>autonomy</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in </a:t>
            </a:r>
            <a:pPr algn="l" indent="0" marL="0">
              <a:lnSpc>
                <a:spcPts val="2250"/>
              </a:lnSpc>
              <a:buNone/>
            </a:pPr>
            <a:r>
              <a:rPr lang="en-US" sz="1400" dirty="0">
                <a:solidFill>
                  <a:srgbClr val="FFFFFF"/>
                </a:solidFill>
                <a:highlight>
                  <a:srgbClr val="E31837"/>
                </a:highlight>
                <a:latin typeface="Heebo" pitchFamily="34" charset="0"/>
                <a:ea typeface="Heebo" pitchFamily="34" charset="-122"/>
                <a:cs typeface="Heebo" pitchFamily="34" charset="-120"/>
              </a:rPr>
              <a:t>task execution</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while maintaining alignment with human values and intentions.</a:t>
            </a:r>
            <a:endParaRPr lang="en-US" sz="1400" dirty="0"/>
          </a:p>
        </p:txBody>
      </p:sp>
      <p:sp>
        <p:nvSpPr>
          <p:cNvPr id="9" name="Text 7"/>
          <p:cNvSpPr/>
          <p:nvPr/>
        </p:nvSpPr>
        <p:spPr>
          <a:xfrm>
            <a:off x="8906232" y="1754029"/>
            <a:ext cx="2722364" cy="340281"/>
          </a:xfrm>
          <a:prstGeom prst="rect">
            <a:avLst/>
          </a:prstGeom>
          <a:noFill/>
          <a:ln/>
        </p:spPr>
        <p:txBody>
          <a:bodyPr wrap="none" lIns="0" tIns="0" rIns="0" bIns="0" rtlCol="0" anchor="t"/>
          <a:lstStyle/>
          <a:p>
            <a:pPr algn="l" indent="0" marL="0">
              <a:lnSpc>
                <a:spcPts val="2650"/>
              </a:lnSpc>
              <a:buNone/>
            </a:pPr>
            <a:r>
              <a:rPr lang="en-US" sz="2100" dirty="0">
                <a:solidFill>
                  <a:srgbClr val="152D47"/>
                </a:solidFill>
                <a:latin typeface="Crimson Pro Semi Bold" pitchFamily="34" charset="0"/>
                <a:ea typeface="Crimson Pro Semi Bold" pitchFamily="34" charset="-122"/>
                <a:cs typeface="Crimson Pro Semi Bold" pitchFamily="34" charset="-120"/>
              </a:rPr>
              <a:t>Business Perspective</a:t>
            </a:r>
            <a:endParaRPr lang="en-US" sz="2100" dirty="0"/>
          </a:p>
        </p:txBody>
      </p:sp>
      <p:sp>
        <p:nvSpPr>
          <p:cNvPr id="10" name="Text 8"/>
          <p:cNvSpPr/>
          <p:nvPr/>
        </p:nvSpPr>
        <p:spPr>
          <a:xfrm>
            <a:off x="8906232" y="2275761"/>
            <a:ext cx="5005745" cy="2031921"/>
          </a:xfrm>
          <a:prstGeom prst="rect">
            <a:avLst/>
          </a:prstGeom>
          <a:noFill/>
          <a:ln/>
        </p:spPr>
        <p:txBody>
          <a:bodyPr wrap="squar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AI agents are software entities designed to automate complex tasks, optimize operational efficiencies, and drive strategic outcomes within an enterprise context. They function by autonomously interpreting business objectives, engaging with various systems and data sources, and executing a sequence of actions to achieve measurable value, thereby augmenting human capabilities and transforming workflows.</a:t>
            </a:r>
            <a:endParaRPr lang="en-US" sz="1400" dirty="0"/>
          </a:p>
        </p:txBody>
      </p:sp>
      <p:sp>
        <p:nvSpPr>
          <p:cNvPr id="11" name="Text 9"/>
          <p:cNvSpPr/>
          <p:nvPr/>
        </p:nvSpPr>
        <p:spPr>
          <a:xfrm>
            <a:off x="8906232" y="4489133"/>
            <a:ext cx="2722364" cy="340281"/>
          </a:xfrm>
          <a:prstGeom prst="rect">
            <a:avLst/>
          </a:prstGeom>
          <a:noFill/>
          <a:ln/>
        </p:spPr>
        <p:txBody>
          <a:bodyPr wrap="none" lIns="0" tIns="0" rIns="0" bIns="0" rtlCol="0" anchor="t"/>
          <a:lstStyle/>
          <a:p>
            <a:pPr algn="l" indent="0" marL="0">
              <a:lnSpc>
                <a:spcPts val="2650"/>
              </a:lnSpc>
              <a:buNone/>
            </a:pPr>
            <a:r>
              <a:rPr lang="en-US" sz="2100" dirty="0">
                <a:solidFill>
                  <a:srgbClr val="152D47"/>
                </a:solidFill>
                <a:latin typeface="Crimson Pro Semi Bold" pitchFamily="34" charset="0"/>
                <a:ea typeface="Crimson Pro Semi Bold" pitchFamily="34" charset="-122"/>
                <a:cs typeface="Crimson Pro Semi Bold" pitchFamily="34" charset="-120"/>
              </a:rPr>
              <a:t>Technical Perspective</a:t>
            </a:r>
            <a:endParaRPr lang="en-US" sz="2100" dirty="0"/>
          </a:p>
        </p:txBody>
      </p:sp>
      <p:sp>
        <p:nvSpPr>
          <p:cNvPr id="12" name="Text 10"/>
          <p:cNvSpPr/>
          <p:nvPr/>
        </p:nvSpPr>
        <p:spPr>
          <a:xfrm>
            <a:off x="8906232" y="5010864"/>
            <a:ext cx="5005745" cy="2322195"/>
          </a:xfrm>
          <a:prstGeom prst="rect">
            <a:avLst/>
          </a:prstGeom>
          <a:noFill/>
          <a:ln/>
        </p:spPr>
        <p:txBody>
          <a:bodyPr wrap="squar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From a technical standpoint, AI agents are computational systems orchestrated around a core reasoning engine, typically powered by large language models, that interact with an environment through sensors (perception) and effectors (actions). They are characterized by their ability to maintain an internal state, engage in planning, learn from experience, and adapt their behavior to achieve predefined goals, often incorporating modular architectures for specialized functions.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46753"/>
            <a:ext cx="10431423" cy="620078"/>
          </a:xfrm>
          <a:prstGeom prst="rect">
            <a:avLst/>
          </a:prstGeom>
          <a:noFill/>
          <a:ln/>
        </p:spPr>
        <p:txBody>
          <a:bodyPr wrap="none" lIns="0" tIns="0" rIns="0" bIns="0" rtlCol="0" anchor="t"/>
          <a:lstStyle/>
          <a:p>
            <a:pPr algn="l" indent="0" marL="0">
              <a:lnSpc>
                <a:spcPts val="4850"/>
              </a:lnSpc>
              <a:buNone/>
            </a:pPr>
            <a:r>
              <a:rPr lang="en-US" sz="3900" dirty="0">
                <a:solidFill>
                  <a:srgbClr val="152D47"/>
                </a:solidFill>
                <a:latin typeface="Crimson Pro Semi Bold" pitchFamily="34" charset="0"/>
                <a:ea typeface="Crimson Pro Semi Bold" pitchFamily="34" charset="-122"/>
                <a:cs typeface="Crimson Pro Semi Bold" pitchFamily="34" charset="-120"/>
              </a:rPr>
              <a:t>Evolving from Traditional Automation to AI Agents</a:t>
            </a:r>
            <a:endParaRPr lang="en-US" sz="3900" dirty="0"/>
          </a:p>
        </p:txBody>
      </p:sp>
      <p:sp>
        <p:nvSpPr>
          <p:cNvPr id="3" name="Text 1"/>
          <p:cNvSpPr/>
          <p:nvPr/>
        </p:nvSpPr>
        <p:spPr>
          <a:xfrm>
            <a:off x="793790" y="2762845"/>
            <a:ext cx="5354836" cy="372070"/>
          </a:xfrm>
          <a:prstGeom prst="rect">
            <a:avLst/>
          </a:prstGeom>
          <a:noFill/>
          <a:ln/>
        </p:spPr>
        <p:txBody>
          <a:bodyPr wrap="none" lIns="0" tIns="0" rIns="0" bIns="0" rtlCol="0" anchor="t"/>
          <a:lstStyle/>
          <a:p>
            <a:pPr algn="l" indent="0" marL="0">
              <a:lnSpc>
                <a:spcPts val="2900"/>
              </a:lnSpc>
              <a:buNone/>
            </a:pPr>
            <a:r>
              <a:rPr lang="en-US" sz="2300" dirty="0">
                <a:solidFill>
                  <a:srgbClr val="152D47"/>
                </a:solidFill>
                <a:latin typeface="Crimson Pro Semi Bold" pitchFamily="34" charset="0"/>
                <a:ea typeface="Crimson Pro Semi Bold" pitchFamily="34" charset="-122"/>
                <a:cs typeface="Crimson Pro Semi Bold" pitchFamily="34" charset="-120"/>
              </a:rPr>
              <a:t>Automation/RPA/Traditional ML Workflow</a:t>
            </a:r>
            <a:endParaRPr lang="en-US" sz="2300" dirty="0"/>
          </a:p>
        </p:txBody>
      </p:sp>
      <p:sp>
        <p:nvSpPr>
          <p:cNvPr id="4" name="Text 2"/>
          <p:cNvSpPr/>
          <p:nvPr/>
        </p:nvSpPr>
        <p:spPr>
          <a:xfrm>
            <a:off x="793790" y="333327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Fixed rule-based processes with limited adaptability</a:t>
            </a:r>
            <a:endParaRPr lang="en-US" sz="1550" dirty="0"/>
          </a:p>
        </p:txBody>
      </p:sp>
      <p:sp>
        <p:nvSpPr>
          <p:cNvPr id="5" name="Text 3"/>
          <p:cNvSpPr/>
          <p:nvPr/>
        </p:nvSpPr>
        <p:spPr>
          <a:xfrm>
            <a:off x="793790" y="372022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Requires extensive pre-programming for each scenario</a:t>
            </a:r>
            <a:endParaRPr lang="en-US" sz="1550" dirty="0"/>
          </a:p>
        </p:txBody>
      </p:sp>
      <p:sp>
        <p:nvSpPr>
          <p:cNvPr id="6" name="Text 4"/>
          <p:cNvSpPr/>
          <p:nvPr/>
        </p:nvSpPr>
        <p:spPr>
          <a:xfrm>
            <a:off x="793790" y="410718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Cannot handle exceptions or unexpected situations</a:t>
            </a:r>
            <a:endParaRPr lang="en-US" sz="1550" dirty="0"/>
          </a:p>
        </p:txBody>
      </p:sp>
      <p:sp>
        <p:nvSpPr>
          <p:cNvPr id="7" name="Text 5"/>
          <p:cNvSpPr/>
          <p:nvPr/>
        </p:nvSpPr>
        <p:spPr>
          <a:xfrm>
            <a:off x="793790" y="449413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Limited learning capabilities from new data</a:t>
            </a:r>
            <a:endParaRPr lang="en-US" sz="1550" dirty="0"/>
          </a:p>
        </p:txBody>
      </p:sp>
      <p:sp>
        <p:nvSpPr>
          <p:cNvPr id="8" name="Text 6"/>
          <p:cNvSpPr/>
          <p:nvPr/>
        </p:nvSpPr>
        <p:spPr>
          <a:xfrm>
            <a:off x="793790" y="488108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Brittle when business processes change</a:t>
            </a:r>
            <a:endParaRPr lang="en-US" sz="1550" dirty="0"/>
          </a:p>
        </p:txBody>
      </p:sp>
      <p:sp>
        <p:nvSpPr>
          <p:cNvPr id="9" name="Text 7"/>
          <p:cNvSpPr/>
          <p:nvPr/>
        </p:nvSpPr>
        <p:spPr>
          <a:xfrm>
            <a:off x="793790" y="526803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Requires constant human oversight and maintenance</a:t>
            </a:r>
            <a:endParaRPr lang="en-US" sz="1550" dirty="0"/>
          </a:p>
        </p:txBody>
      </p:sp>
      <p:sp>
        <p:nvSpPr>
          <p:cNvPr id="10" name="Text 8"/>
          <p:cNvSpPr/>
          <p:nvPr/>
        </p:nvSpPr>
        <p:spPr>
          <a:xfrm>
            <a:off x="793790" y="565499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Struggles with unstructured data and complex reasoning</a:t>
            </a:r>
            <a:endParaRPr lang="en-US" sz="1550" dirty="0"/>
          </a:p>
        </p:txBody>
      </p:sp>
      <p:sp>
        <p:nvSpPr>
          <p:cNvPr id="11" name="Text 9"/>
          <p:cNvSpPr/>
          <p:nvPr/>
        </p:nvSpPr>
        <p:spPr>
          <a:xfrm>
            <a:off x="7564874" y="2762845"/>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52D47"/>
                </a:solidFill>
                <a:latin typeface="Crimson Pro Semi Bold" pitchFamily="34" charset="0"/>
                <a:ea typeface="Crimson Pro Semi Bold" pitchFamily="34" charset="-122"/>
                <a:cs typeface="Crimson Pro Semi Bold" pitchFamily="34" charset="-120"/>
              </a:rPr>
              <a:t>AI Agents</a:t>
            </a:r>
            <a:endParaRPr lang="en-US" sz="2300" dirty="0"/>
          </a:p>
        </p:txBody>
      </p:sp>
      <p:sp>
        <p:nvSpPr>
          <p:cNvPr id="12" name="Text 10"/>
          <p:cNvSpPr/>
          <p:nvPr/>
        </p:nvSpPr>
        <p:spPr>
          <a:xfrm>
            <a:off x="7564874" y="333327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Dynamic decision-making with contextual understanding</a:t>
            </a:r>
            <a:endParaRPr lang="en-US" sz="1550" dirty="0"/>
          </a:p>
        </p:txBody>
      </p:sp>
      <p:sp>
        <p:nvSpPr>
          <p:cNvPr id="13" name="Text 11"/>
          <p:cNvSpPr/>
          <p:nvPr/>
        </p:nvSpPr>
        <p:spPr>
          <a:xfrm>
            <a:off x="7564874" y="372022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Self-adapting to new scenarios and requirements</a:t>
            </a:r>
            <a:endParaRPr lang="en-US" sz="1550" dirty="0"/>
          </a:p>
        </p:txBody>
      </p:sp>
      <p:sp>
        <p:nvSpPr>
          <p:cNvPr id="14" name="Text 12"/>
          <p:cNvSpPr/>
          <p:nvPr/>
        </p:nvSpPr>
        <p:spPr>
          <a:xfrm>
            <a:off x="7564874" y="410718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Handles exceptions and edge cases intelligently</a:t>
            </a:r>
            <a:endParaRPr lang="en-US" sz="1550" dirty="0"/>
          </a:p>
        </p:txBody>
      </p:sp>
      <p:sp>
        <p:nvSpPr>
          <p:cNvPr id="15" name="Text 13"/>
          <p:cNvSpPr/>
          <p:nvPr/>
        </p:nvSpPr>
        <p:spPr>
          <a:xfrm>
            <a:off x="7564874" y="449413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Continuous learning from interactions and feedback</a:t>
            </a:r>
            <a:endParaRPr lang="en-US" sz="1550" dirty="0"/>
          </a:p>
        </p:txBody>
      </p:sp>
      <p:sp>
        <p:nvSpPr>
          <p:cNvPr id="16" name="Text 14"/>
          <p:cNvSpPr/>
          <p:nvPr/>
        </p:nvSpPr>
        <p:spPr>
          <a:xfrm>
            <a:off x="7564874" y="488108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Resilient to process changes and variations</a:t>
            </a:r>
            <a:endParaRPr lang="en-US" sz="1550" dirty="0"/>
          </a:p>
        </p:txBody>
      </p:sp>
      <p:sp>
        <p:nvSpPr>
          <p:cNvPr id="17" name="Text 15"/>
          <p:cNvSpPr/>
          <p:nvPr/>
        </p:nvSpPr>
        <p:spPr>
          <a:xfrm>
            <a:off x="7564874" y="526803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Operates autonomously with minimal supervision</a:t>
            </a:r>
            <a:endParaRPr lang="en-US" sz="1550" dirty="0"/>
          </a:p>
        </p:txBody>
      </p:sp>
      <p:sp>
        <p:nvSpPr>
          <p:cNvPr id="18" name="Text 16"/>
          <p:cNvSpPr/>
          <p:nvPr/>
        </p:nvSpPr>
        <p:spPr>
          <a:xfrm>
            <a:off x="7564874" y="565499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C4C4D"/>
                </a:solidFill>
                <a:latin typeface="Heebo" pitchFamily="34" charset="0"/>
                <a:ea typeface="Heebo" pitchFamily="34" charset="-122"/>
                <a:cs typeface="Heebo" pitchFamily="34" charset="-120"/>
              </a:rPr>
              <a:t>Excels at processing unstructured data and complex reasoning</a:t>
            </a:r>
            <a:endParaRPr lang="en-US" sz="1550" dirty="0"/>
          </a:p>
        </p:txBody>
      </p:sp>
      <p:sp>
        <p:nvSpPr>
          <p:cNvPr id="19" name="Text 17"/>
          <p:cNvSpPr/>
          <p:nvPr/>
        </p:nvSpPr>
        <p:spPr>
          <a:xfrm>
            <a:off x="793790" y="6265188"/>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FFFFFF"/>
                </a:solidFill>
                <a:highlight>
                  <a:srgbClr val="E31837"/>
                </a:highlight>
                <a:latin typeface="Heebo" pitchFamily="34" charset="0"/>
                <a:ea typeface="Heebo" pitchFamily="34" charset="-122"/>
                <a:cs typeface="Heebo" pitchFamily="34" charset="-120"/>
              </a:rPr>
              <a:t>Yesterday workflows decided the output; AI Agents decide the </a:t>
            </a:r>
            <a:pPr algn="ctr" indent="0" marL="0">
              <a:lnSpc>
                <a:spcPts val="2500"/>
              </a:lnSpc>
              <a:buNone/>
            </a:pPr>
            <a:r>
              <a:rPr lang="en-US" sz="1550" dirty="0">
                <a:solidFill>
                  <a:srgbClr val="FFFFFF"/>
                </a:solidFill>
                <a:highlight>
                  <a:srgbClr val="012169"/>
                </a:highlight>
                <a:latin typeface="Heebo" pitchFamily="34" charset="0"/>
                <a:ea typeface="Heebo" pitchFamily="34" charset="-122"/>
                <a:cs typeface="Heebo" pitchFamily="34" charset="-120"/>
              </a:rPr>
              <a:t>decision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4858" y="526137"/>
            <a:ext cx="4780359" cy="597456"/>
          </a:xfrm>
          <a:prstGeom prst="rect">
            <a:avLst/>
          </a:prstGeom>
          <a:noFill/>
          <a:ln/>
        </p:spPr>
        <p:txBody>
          <a:bodyPr wrap="none" lIns="0" tIns="0" rIns="0" bIns="0" rtlCol="0" anchor="t"/>
          <a:lstStyle/>
          <a:p>
            <a:pPr algn="l" indent="0" marL="0">
              <a:lnSpc>
                <a:spcPts val="4700"/>
              </a:lnSpc>
              <a:buNone/>
            </a:pPr>
            <a:r>
              <a:rPr lang="en-US" sz="3750" dirty="0">
                <a:solidFill>
                  <a:srgbClr val="152D47"/>
                </a:solidFill>
                <a:latin typeface="Crimson Pro Semi Bold" pitchFamily="34" charset="0"/>
                <a:ea typeface="Crimson Pro Semi Bold" pitchFamily="34" charset="-122"/>
                <a:cs typeface="Crimson Pro Semi Bold" pitchFamily="34" charset="-120"/>
              </a:rPr>
              <a:t>Taxonomy of AI Agents</a:t>
            </a:r>
            <a:endParaRPr lang="en-US" sz="3750" dirty="0"/>
          </a:p>
        </p:txBody>
      </p:sp>
      <p:sp>
        <p:nvSpPr>
          <p:cNvPr id="3" name="Shape 1"/>
          <p:cNvSpPr/>
          <p:nvPr/>
        </p:nvSpPr>
        <p:spPr>
          <a:xfrm>
            <a:off x="764858" y="1506022"/>
            <a:ext cx="1310045" cy="1101804"/>
          </a:xfrm>
          <a:prstGeom prst="roundRect">
            <a:avLst>
              <a:gd name="adj" fmla="val 2603"/>
            </a:avLst>
          </a:prstGeom>
          <a:solidFill>
            <a:srgbClr val="012169"/>
          </a:solidFill>
          <a:ln/>
        </p:spPr>
      </p:sp>
      <p:sp>
        <p:nvSpPr>
          <p:cNvPr id="4" name="Text 2"/>
          <p:cNvSpPr/>
          <p:nvPr/>
        </p:nvSpPr>
        <p:spPr>
          <a:xfrm>
            <a:off x="1285399" y="1888808"/>
            <a:ext cx="268843" cy="336113"/>
          </a:xfrm>
          <a:prstGeom prst="rect">
            <a:avLst/>
          </a:prstGeom>
          <a:noFill/>
          <a:ln/>
        </p:spPr>
        <p:txBody>
          <a:bodyPr wrap="none" lIns="0" tIns="0" rIns="0" bIns="0" rtlCol="0" anchor="t"/>
          <a:lstStyle/>
          <a:p>
            <a:pPr algn="ctr" indent="0" marL="0">
              <a:lnSpc>
                <a:spcPts val="3350"/>
              </a:lnSpc>
              <a:buNone/>
            </a:pPr>
            <a:r>
              <a:rPr lang="en-US" sz="2100" dirty="0">
                <a:solidFill>
                  <a:srgbClr val="FFFFFF"/>
                </a:solidFill>
                <a:latin typeface="Crimson Pro Semi Bold" pitchFamily="34" charset="0"/>
                <a:ea typeface="Crimson Pro Semi Bold" pitchFamily="34" charset="-122"/>
                <a:cs typeface="Crimson Pro Semi Bold" pitchFamily="34" charset="-120"/>
              </a:rPr>
              <a:t>1</a:t>
            </a:r>
            <a:endParaRPr lang="en-US" sz="2100" dirty="0"/>
          </a:p>
        </p:txBody>
      </p:sp>
      <p:sp>
        <p:nvSpPr>
          <p:cNvPr id="5" name="Text 3"/>
          <p:cNvSpPr/>
          <p:nvPr/>
        </p:nvSpPr>
        <p:spPr>
          <a:xfrm>
            <a:off x="2266117" y="1697236"/>
            <a:ext cx="3101816" cy="298847"/>
          </a:xfrm>
          <a:prstGeom prst="rect">
            <a:avLst/>
          </a:prstGeom>
          <a:noFill/>
          <a:ln/>
        </p:spPr>
        <p:txBody>
          <a:bodyPr wrap="none" lIns="0" tIns="0" rIns="0" bIns="0" rtlCol="0" anchor="t"/>
          <a:lstStyle/>
          <a:p>
            <a:pPr algn="l"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Level 0: Core Reasoning System</a:t>
            </a:r>
            <a:endParaRPr lang="en-US" sz="1850" dirty="0"/>
          </a:p>
        </p:txBody>
      </p:sp>
      <p:sp>
        <p:nvSpPr>
          <p:cNvPr id="6" name="Text 4"/>
          <p:cNvSpPr/>
          <p:nvPr/>
        </p:nvSpPr>
        <p:spPr>
          <a:xfrm>
            <a:off x="2266117" y="2110740"/>
            <a:ext cx="3663672" cy="305872"/>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The foundational language model, isolated.</a:t>
            </a:r>
            <a:endParaRPr lang="en-US" sz="1500" dirty="0"/>
          </a:p>
        </p:txBody>
      </p:sp>
      <p:sp>
        <p:nvSpPr>
          <p:cNvPr id="7" name="Shape 5"/>
          <p:cNvSpPr/>
          <p:nvPr/>
        </p:nvSpPr>
        <p:spPr>
          <a:xfrm>
            <a:off x="2170509" y="2598301"/>
            <a:ext cx="11599426" cy="11430"/>
          </a:xfrm>
          <a:prstGeom prst="roundRect">
            <a:avLst>
              <a:gd name="adj" fmla="val 250938"/>
            </a:avLst>
          </a:prstGeom>
          <a:solidFill>
            <a:srgbClr val="012169"/>
          </a:solidFill>
          <a:ln/>
        </p:spPr>
      </p:sp>
      <p:sp>
        <p:nvSpPr>
          <p:cNvPr id="8" name="Shape 6"/>
          <p:cNvSpPr/>
          <p:nvPr/>
        </p:nvSpPr>
        <p:spPr>
          <a:xfrm>
            <a:off x="764858" y="2703433"/>
            <a:ext cx="2620089" cy="1101804"/>
          </a:xfrm>
          <a:prstGeom prst="roundRect">
            <a:avLst>
              <a:gd name="adj" fmla="val 2603"/>
            </a:avLst>
          </a:prstGeom>
          <a:solidFill>
            <a:srgbClr val="E31837"/>
          </a:solidFill>
          <a:ln/>
        </p:spPr>
      </p:sp>
      <p:sp>
        <p:nvSpPr>
          <p:cNvPr id="9" name="Text 7"/>
          <p:cNvSpPr/>
          <p:nvPr/>
        </p:nvSpPr>
        <p:spPr>
          <a:xfrm>
            <a:off x="1940481" y="3086219"/>
            <a:ext cx="268843" cy="336113"/>
          </a:xfrm>
          <a:prstGeom prst="rect">
            <a:avLst/>
          </a:prstGeom>
          <a:noFill/>
          <a:ln/>
        </p:spPr>
        <p:txBody>
          <a:bodyPr wrap="none" lIns="0" tIns="0" rIns="0" bIns="0" rtlCol="0" anchor="t"/>
          <a:lstStyle/>
          <a:p>
            <a:pPr algn="ctr" indent="0" marL="0">
              <a:lnSpc>
                <a:spcPts val="3350"/>
              </a:lnSpc>
              <a:buNone/>
            </a:pPr>
            <a:r>
              <a:rPr lang="en-US" sz="2100" dirty="0">
                <a:solidFill>
                  <a:srgbClr val="FFFFFF"/>
                </a:solidFill>
                <a:latin typeface="Crimson Pro Semi Bold" pitchFamily="34" charset="0"/>
                <a:ea typeface="Crimson Pro Semi Bold" pitchFamily="34" charset="-122"/>
                <a:cs typeface="Crimson Pro Semi Bold" pitchFamily="34" charset="-120"/>
              </a:rPr>
              <a:t>2</a:t>
            </a:r>
            <a:endParaRPr lang="en-US" sz="2100" dirty="0"/>
          </a:p>
        </p:txBody>
      </p:sp>
      <p:sp>
        <p:nvSpPr>
          <p:cNvPr id="10" name="Text 8"/>
          <p:cNvSpPr/>
          <p:nvPr/>
        </p:nvSpPr>
        <p:spPr>
          <a:xfrm>
            <a:off x="3576161" y="2894648"/>
            <a:ext cx="3411022" cy="298847"/>
          </a:xfrm>
          <a:prstGeom prst="rect">
            <a:avLst/>
          </a:prstGeom>
          <a:noFill/>
          <a:ln/>
        </p:spPr>
        <p:txBody>
          <a:bodyPr wrap="none" lIns="0" tIns="0" rIns="0" bIns="0" rtlCol="0" anchor="t"/>
          <a:lstStyle/>
          <a:p>
            <a:pPr algn="l"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Level 1: Connected Problem-Solver</a:t>
            </a:r>
            <a:endParaRPr lang="en-US" sz="1850" dirty="0"/>
          </a:p>
        </p:txBody>
      </p:sp>
      <p:sp>
        <p:nvSpPr>
          <p:cNvPr id="11" name="Text 9"/>
          <p:cNvSpPr/>
          <p:nvPr/>
        </p:nvSpPr>
        <p:spPr>
          <a:xfrm>
            <a:off x="3576161" y="3308152"/>
            <a:ext cx="5487353" cy="305872"/>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Language model augmented with tools for real-world interaction.</a:t>
            </a:r>
            <a:endParaRPr lang="en-US" sz="1500" dirty="0"/>
          </a:p>
        </p:txBody>
      </p:sp>
      <p:sp>
        <p:nvSpPr>
          <p:cNvPr id="12" name="Shape 10"/>
          <p:cNvSpPr/>
          <p:nvPr/>
        </p:nvSpPr>
        <p:spPr>
          <a:xfrm>
            <a:off x="3480554" y="3795713"/>
            <a:ext cx="10289381" cy="11430"/>
          </a:xfrm>
          <a:prstGeom prst="roundRect">
            <a:avLst>
              <a:gd name="adj" fmla="val 250938"/>
            </a:avLst>
          </a:prstGeom>
          <a:solidFill>
            <a:srgbClr val="E31837"/>
          </a:solidFill>
          <a:ln/>
        </p:spPr>
      </p:sp>
      <p:sp>
        <p:nvSpPr>
          <p:cNvPr id="13" name="Shape 11"/>
          <p:cNvSpPr/>
          <p:nvPr/>
        </p:nvSpPr>
        <p:spPr>
          <a:xfrm>
            <a:off x="764858" y="3900845"/>
            <a:ext cx="3930134" cy="1101804"/>
          </a:xfrm>
          <a:prstGeom prst="roundRect">
            <a:avLst>
              <a:gd name="adj" fmla="val 2603"/>
            </a:avLst>
          </a:prstGeom>
          <a:solidFill>
            <a:srgbClr val="012169"/>
          </a:solidFill>
          <a:ln/>
        </p:spPr>
      </p:sp>
      <p:sp>
        <p:nvSpPr>
          <p:cNvPr id="14" name="Text 12"/>
          <p:cNvSpPr/>
          <p:nvPr/>
        </p:nvSpPr>
        <p:spPr>
          <a:xfrm>
            <a:off x="2595443" y="4283631"/>
            <a:ext cx="268843" cy="336113"/>
          </a:xfrm>
          <a:prstGeom prst="rect">
            <a:avLst/>
          </a:prstGeom>
          <a:noFill/>
          <a:ln/>
        </p:spPr>
        <p:txBody>
          <a:bodyPr wrap="none" lIns="0" tIns="0" rIns="0" bIns="0" rtlCol="0" anchor="t"/>
          <a:lstStyle/>
          <a:p>
            <a:pPr algn="ctr" indent="0" marL="0">
              <a:lnSpc>
                <a:spcPts val="3350"/>
              </a:lnSpc>
              <a:buNone/>
            </a:pPr>
            <a:r>
              <a:rPr lang="en-US" sz="2100" dirty="0">
                <a:solidFill>
                  <a:srgbClr val="FFFFFF"/>
                </a:solidFill>
                <a:latin typeface="Crimson Pro Semi Bold" pitchFamily="34" charset="0"/>
                <a:ea typeface="Crimson Pro Semi Bold" pitchFamily="34" charset="-122"/>
                <a:cs typeface="Crimson Pro Semi Bold" pitchFamily="34" charset="-120"/>
              </a:rPr>
              <a:t>3</a:t>
            </a:r>
            <a:endParaRPr lang="en-US" sz="2100" dirty="0"/>
          </a:p>
        </p:txBody>
      </p:sp>
      <p:sp>
        <p:nvSpPr>
          <p:cNvPr id="15" name="Text 13"/>
          <p:cNvSpPr/>
          <p:nvPr/>
        </p:nvSpPr>
        <p:spPr>
          <a:xfrm>
            <a:off x="4886206" y="4092059"/>
            <a:ext cx="3260050" cy="298847"/>
          </a:xfrm>
          <a:prstGeom prst="rect">
            <a:avLst/>
          </a:prstGeom>
          <a:noFill/>
          <a:ln/>
        </p:spPr>
        <p:txBody>
          <a:bodyPr wrap="none" lIns="0" tIns="0" rIns="0" bIns="0" rtlCol="0" anchor="t"/>
          <a:lstStyle/>
          <a:p>
            <a:pPr algn="l"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Level 2: Strategic Problem-Solver</a:t>
            </a:r>
            <a:endParaRPr lang="en-US" sz="1850" dirty="0"/>
          </a:p>
        </p:txBody>
      </p:sp>
      <p:sp>
        <p:nvSpPr>
          <p:cNvPr id="16" name="Text 14"/>
          <p:cNvSpPr/>
          <p:nvPr/>
        </p:nvSpPr>
        <p:spPr>
          <a:xfrm>
            <a:off x="4886206" y="4505563"/>
            <a:ext cx="5250180" cy="305872"/>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Adds context engineering and advanced planning capabilities.</a:t>
            </a:r>
            <a:endParaRPr lang="en-US" sz="1500" dirty="0"/>
          </a:p>
        </p:txBody>
      </p:sp>
      <p:sp>
        <p:nvSpPr>
          <p:cNvPr id="17" name="Shape 15"/>
          <p:cNvSpPr/>
          <p:nvPr/>
        </p:nvSpPr>
        <p:spPr>
          <a:xfrm>
            <a:off x="4790599" y="4993124"/>
            <a:ext cx="8979337" cy="11430"/>
          </a:xfrm>
          <a:prstGeom prst="roundRect">
            <a:avLst>
              <a:gd name="adj" fmla="val 250938"/>
            </a:avLst>
          </a:prstGeom>
          <a:solidFill>
            <a:srgbClr val="012169"/>
          </a:solidFill>
          <a:ln/>
        </p:spPr>
      </p:sp>
      <p:sp>
        <p:nvSpPr>
          <p:cNvPr id="18" name="Shape 16"/>
          <p:cNvSpPr/>
          <p:nvPr/>
        </p:nvSpPr>
        <p:spPr>
          <a:xfrm>
            <a:off x="764858" y="5098256"/>
            <a:ext cx="5240179" cy="1101804"/>
          </a:xfrm>
          <a:prstGeom prst="roundRect">
            <a:avLst>
              <a:gd name="adj" fmla="val 2603"/>
            </a:avLst>
          </a:prstGeom>
          <a:solidFill>
            <a:srgbClr val="E31837"/>
          </a:solidFill>
          <a:ln/>
        </p:spPr>
      </p:sp>
      <p:sp>
        <p:nvSpPr>
          <p:cNvPr id="19" name="Text 17"/>
          <p:cNvSpPr/>
          <p:nvPr/>
        </p:nvSpPr>
        <p:spPr>
          <a:xfrm>
            <a:off x="3250525" y="5481042"/>
            <a:ext cx="268843" cy="336113"/>
          </a:xfrm>
          <a:prstGeom prst="rect">
            <a:avLst/>
          </a:prstGeom>
          <a:noFill/>
          <a:ln/>
        </p:spPr>
        <p:txBody>
          <a:bodyPr wrap="none" lIns="0" tIns="0" rIns="0" bIns="0" rtlCol="0" anchor="t"/>
          <a:lstStyle/>
          <a:p>
            <a:pPr algn="ctr" indent="0" marL="0">
              <a:lnSpc>
                <a:spcPts val="3350"/>
              </a:lnSpc>
              <a:buNone/>
            </a:pPr>
            <a:r>
              <a:rPr lang="en-US" sz="2100" dirty="0">
                <a:solidFill>
                  <a:srgbClr val="FFFFFF"/>
                </a:solidFill>
                <a:latin typeface="Crimson Pro Semi Bold" pitchFamily="34" charset="0"/>
                <a:ea typeface="Crimson Pro Semi Bold" pitchFamily="34" charset="-122"/>
                <a:cs typeface="Crimson Pro Semi Bold" pitchFamily="34" charset="-120"/>
              </a:rPr>
              <a:t>4</a:t>
            </a:r>
            <a:endParaRPr lang="en-US" sz="2100" dirty="0"/>
          </a:p>
        </p:txBody>
      </p:sp>
      <p:sp>
        <p:nvSpPr>
          <p:cNvPr id="20" name="Text 18"/>
          <p:cNvSpPr/>
          <p:nvPr/>
        </p:nvSpPr>
        <p:spPr>
          <a:xfrm>
            <a:off x="6196251" y="5289471"/>
            <a:ext cx="4238506" cy="298847"/>
          </a:xfrm>
          <a:prstGeom prst="rect">
            <a:avLst/>
          </a:prstGeom>
          <a:noFill/>
          <a:ln/>
        </p:spPr>
        <p:txBody>
          <a:bodyPr wrap="none" lIns="0" tIns="0" rIns="0" bIns="0" rtlCol="0" anchor="t"/>
          <a:lstStyle/>
          <a:p>
            <a:pPr algn="l"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Level 3: Collaborative Multi-Agent Systems</a:t>
            </a:r>
            <a:endParaRPr lang="en-US" sz="1850" dirty="0"/>
          </a:p>
        </p:txBody>
      </p:sp>
      <p:sp>
        <p:nvSpPr>
          <p:cNvPr id="21" name="Text 19"/>
          <p:cNvSpPr/>
          <p:nvPr/>
        </p:nvSpPr>
        <p:spPr>
          <a:xfrm>
            <a:off x="6196251" y="5702975"/>
            <a:ext cx="5037773" cy="305872"/>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Teams of specialized agents coordinating to achieve goals.</a:t>
            </a:r>
            <a:endParaRPr lang="en-US" sz="1500" dirty="0"/>
          </a:p>
        </p:txBody>
      </p:sp>
      <p:sp>
        <p:nvSpPr>
          <p:cNvPr id="22" name="Shape 20"/>
          <p:cNvSpPr/>
          <p:nvPr/>
        </p:nvSpPr>
        <p:spPr>
          <a:xfrm>
            <a:off x="6100643" y="6190536"/>
            <a:ext cx="7669292" cy="11430"/>
          </a:xfrm>
          <a:prstGeom prst="roundRect">
            <a:avLst>
              <a:gd name="adj" fmla="val 250938"/>
            </a:avLst>
          </a:prstGeom>
          <a:solidFill>
            <a:srgbClr val="E31837"/>
          </a:solidFill>
          <a:ln/>
        </p:spPr>
      </p:sp>
      <p:sp>
        <p:nvSpPr>
          <p:cNvPr id="23" name="Shape 21"/>
          <p:cNvSpPr/>
          <p:nvPr/>
        </p:nvSpPr>
        <p:spPr>
          <a:xfrm>
            <a:off x="764858" y="6295668"/>
            <a:ext cx="6550343" cy="1407676"/>
          </a:xfrm>
          <a:prstGeom prst="roundRect">
            <a:avLst>
              <a:gd name="adj" fmla="val 2038"/>
            </a:avLst>
          </a:prstGeom>
          <a:solidFill>
            <a:srgbClr val="012169"/>
          </a:solidFill>
          <a:ln/>
        </p:spPr>
      </p:sp>
      <p:sp>
        <p:nvSpPr>
          <p:cNvPr id="24" name="Text 22"/>
          <p:cNvSpPr/>
          <p:nvPr/>
        </p:nvSpPr>
        <p:spPr>
          <a:xfrm>
            <a:off x="3905607" y="6831449"/>
            <a:ext cx="268843" cy="336113"/>
          </a:xfrm>
          <a:prstGeom prst="rect">
            <a:avLst/>
          </a:prstGeom>
          <a:noFill/>
          <a:ln/>
        </p:spPr>
        <p:txBody>
          <a:bodyPr wrap="none" lIns="0" tIns="0" rIns="0" bIns="0" rtlCol="0" anchor="t"/>
          <a:lstStyle/>
          <a:p>
            <a:pPr algn="ctr" indent="0" marL="0">
              <a:lnSpc>
                <a:spcPts val="3350"/>
              </a:lnSpc>
              <a:buNone/>
            </a:pPr>
            <a:r>
              <a:rPr lang="en-US" sz="2100" dirty="0">
                <a:solidFill>
                  <a:srgbClr val="FFFFFF"/>
                </a:solidFill>
                <a:latin typeface="Crimson Pro Semi Bold" pitchFamily="34" charset="0"/>
                <a:ea typeface="Crimson Pro Semi Bold" pitchFamily="34" charset="-122"/>
                <a:cs typeface="Crimson Pro Semi Bold" pitchFamily="34" charset="-120"/>
              </a:rPr>
              <a:t>5</a:t>
            </a:r>
            <a:endParaRPr lang="en-US" sz="2100" dirty="0"/>
          </a:p>
        </p:txBody>
      </p:sp>
      <p:sp>
        <p:nvSpPr>
          <p:cNvPr id="25" name="Text 23"/>
          <p:cNvSpPr/>
          <p:nvPr/>
        </p:nvSpPr>
        <p:spPr>
          <a:xfrm>
            <a:off x="7506414" y="6486882"/>
            <a:ext cx="2965609" cy="298847"/>
          </a:xfrm>
          <a:prstGeom prst="rect">
            <a:avLst/>
          </a:prstGeom>
          <a:noFill/>
          <a:ln/>
        </p:spPr>
        <p:txBody>
          <a:bodyPr wrap="none" lIns="0" tIns="0" rIns="0" bIns="0" rtlCol="0" anchor="t"/>
          <a:lstStyle/>
          <a:p>
            <a:pPr algn="l"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Level 4: Self-Evolving Systems</a:t>
            </a:r>
            <a:endParaRPr lang="en-US" sz="1850" dirty="0"/>
          </a:p>
        </p:txBody>
      </p:sp>
      <p:sp>
        <p:nvSpPr>
          <p:cNvPr id="26" name="Text 24"/>
          <p:cNvSpPr/>
          <p:nvPr/>
        </p:nvSpPr>
        <p:spPr>
          <a:xfrm>
            <a:off x="7506414" y="6900386"/>
            <a:ext cx="6167914" cy="611743"/>
          </a:xfrm>
          <a:prstGeom prst="rect">
            <a:avLst/>
          </a:prstGeom>
          <a:noFill/>
          <a:ln/>
        </p:spPr>
        <p:txBody>
          <a:bodyPr wrap="squar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Agents capable of autonomously building new tools or spawning new agents.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7818" y="438388"/>
            <a:ext cx="3986332" cy="498277"/>
          </a:xfrm>
          <a:prstGeom prst="rect">
            <a:avLst/>
          </a:prstGeom>
          <a:noFill/>
          <a:ln/>
        </p:spPr>
        <p:txBody>
          <a:bodyPr wrap="none" lIns="0" tIns="0" rIns="0" bIns="0" rtlCol="0" anchor="t"/>
          <a:lstStyle/>
          <a:p>
            <a:pPr algn="l" indent="0" marL="0">
              <a:lnSpc>
                <a:spcPts val="3900"/>
              </a:lnSpc>
              <a:buNone/>
            </a:pPr>
            <a:r>
              <a:rPr lang="en-US" sz="3100" dirty="0">
                <a:solidFill>
                  <a:srgbClr val="152D47"/>
                </a:solidFill>
                <a:latin typeface="Crimson Pro Semi Bold" pitchFamily="34" charset="0"/>
                <a:ea typeface="Crimson Pro Semi Bold" pitchFamily="34" charset="-122"/>
                <a:cs typeface="Crimson Pro Semi Bold" pitchFamily="34" charset="-120"/>
              </a:rPr>
              <a:t>Agent Building Blocks</a:t>
            </a:r>
            <a:endParaRPr lang="en-US" sz="3100" dirty="0"/>
          </a:p>
        </p:txBody>
      </p:sp>
      <p:pic>
        <p:nvPicPr>
          <p:cNvPr id="3" name="Image 0" descr="preencoded.png">    </p:cNvPr>
          <p:cNvPicPr>
            <a:picLocks noChangeAspect="1"/>
          </p:cNvPicPr>
          <p:nvPr/>
        </p:nvPicPr>
        <p:blipFill>
          <a:blip r:embed="rId1"/>
          <a:stretch>
            <a:fillRect/>
          </a:stretch>
        </p:blipFill>
        <p:spPr>
          <a:xfrm>
            <a:off x="637818" y="1255514"/>
            <a:ext cx="13354764" cy="7526179"/>
          </a:xfrm>
          <a:prstGeom prst="rect">
            <a:avLst/>
          </a:prstGeom>
        </p:spPr>
      </p:pic>
      <p:sp>
        <p:nvSpPr>
          <p:cNvPr id="4" name="Text 1"/>
          <p:cNvSpPr/>
          <p:nvPr/>
        </p:nvSpPr>
        <p:spPr>
          <a:xfrm>
            <a:off x="953757" y="1907642"/>
            <a:ext cx="2473465" cy="370033"/>
          </a:xfrm>
          <a:prstGeom prst="rect">
            <a:avLst/>
          </a:prstGeom>
          <a:noFill/>
          <a:ln/>
        </p:spPr>
        <p:txBody>
          <a:bodyPr wrap="none" lIns="0" tIns="0" rIns="0" bIns="0" rtlCol="0" anchor="t"/>
          <a:lstStyle/>
          <a:p>
            <a:pPr algn="r" indent="0" marL="0">
              <a:lnSpc>
                <a:spcPts val="1650"/>
              </a:lnSpc>
              <a:buNone/>
            </a:pPr>
            <a:r>
              <a:rPr lang="en-US" sz="1350" dirty="0">
                <a:solidFill>
                  <a:srgbClr val="4C4C4D"/>
                </a:solidFill>
                <a:latin typeface="Crimson Pro Semi Bold" pitchFamily="34" charset="0"/>
                <a:ea typeface="Crimson Pro Semi Bold" pitchFamily="34" charset="-122"/>
                <a:cs typeface="Crimson Pro Semi Bold" pitchFamily="34" charset="-120"/>
              </a:rPr>
              <a:t>Brain / LLM</a:t>
            </a:r>
            <a:endParaRPr lang="en-US" sz="1350" dirty="0"/>
          </a:p>
        </p:txBody>
      </p:sp>
      <p:sp>
        <p:nvSpPr>
          <p:cNvPr id="5" name="Text 2"/>
          <p:cNvSpPr/>
          <p:nvPr/>
        </p:nvSpPr>
        <p:spPr>
          <a:xfrm>
            <a:off x="953757" y="2382929"/>
            <a:ext cx="2473465" cy="592053"/>
          </a:xfrm>
          <a:prstGeom prst="rect">
            <a:avLst/>
          </a:prstGeom>
          <a:noFill/>
          <a:ln/>
        </p:spPr>
        <p:txBody>
          <a:bodyPr wrap="square" lIns="0" tIns="0" rIns="0" bIns="0" rtlCol="0" anchor="t"/>
          <a:lstStyle/>
          <a:p>
            <a:pPr algn="r" indent="0" marL="0">
              <a:lnSpc>
                <a:spcPts val="1350"/>
              </a:lnSpc>
              <a:buNone/>
            </a:pPr>
            <a:r>
              <a:rPr lang="en-US" sz="1050" dirty="0">
                <a:solidFill>
                  <a:srgbClr val="4C4C4D"/>
                </a:solidFill>
                <a:latin typeface="Heebo" pitchFamily="34" charset="0"/>
                <a:ea typeface="Heebo" pitchFamily="34" charset="-122"/>
                <a:cs typeface="Heebo" pitchFamily="34" charset="-120"/>
              </a:rPr>
              <a:t>Reasoning core with neural patterns</a:t>
            </a:r>
            <a:endParaRPr lang="en-US" sz="1050" dirty="0"/>
          </a:p>
        </p:txBody>
      </p:sp>
      <p:sp>
        <p:nvSpPr>
          <p:cNvPr id="6" name="Text 3"/>
          <p:cNvSpPr/>
          <p:nvPr/>
        </p:nvSpPr>
        <p:spPr>
          <a:xfrm>
            <a:off x="11216006" y="1907642"/>
            <a:ext cx="2460308" cy="370033"/>
          </a:xfrm>
          <a:prstGeom prst="rect">
            <a:avLst/>
          </a:prstGeom>
          <a:noFill/>
          <a:ln/>
        </p:spPr>
        <p:txBody>
          <a:bodyPr wrap="none" lIns="0" tIns="0" rIns="0" bIns="0" rtlCol="0" anchor="t"/>
          <a:lstStyle/>
          <a:p>
            <a:pPr algn="l" indent="0" marL="0">
              <a:lnSpc>
                <a:spcPts val="1650"/>
              </a:lnSpc>
              <a:buNone/>
            </a:pPr>
            <a:r>
              <a:rPr lang="en-US" sz="1350" dirty="0">
                <a:solidFill>
                  <a:srgbClr val="4C4C4D"/>
                </a:solidFill>
                <a:latin typeface="Crimson Pro Semi Bold" pitchFamily="34" charset="0"/>
                <a:ea typeface="Crimson Pro Semi Bold" pitchFamily="34" charset="-122"/>
                <a:cs typeface="Crimson Pro Semi Bold" pitchFamily="34" charset="-120"/>
              </a:rPr>
              <a:t>Tools / Hands</a:t>
            </a:r>
            <a:endParaRPr lang="en-US" sz="1350" dirty="0"/>
          </a:p>
        </p:txBody>
      </p:sp>
      <p:sp>
        <p:nvSpPr>
          <p:cNvPr id="7" name="Text 4"/>
          <p:cNvSpPr/>
          <p:nvPr/>
        </p:nvSpPr>
        <p:spPr>
          <a:xfrm>
            <a:off x="11216006" y="2382929"/>
            <a:ext cx="2460308" cy="592053"/>
          </a:xfrm>
          <a:prstGeom prst="rect">
            <a:avLst/>
          </a:prstGeom>
          <a:noFill/>
          <a:ln/>
        </p:spPr>
        <p:txBody>
          <a:bodyPr wrap="square" lIns="0" tIns="0" rIns="0" bIns="0" rtlCol="0" anchor="t"/>
          <a:lstStyle/>
          <a:p>
            <a:pPr algn="l" indent="0" marL="0">
              <a:lnSpc>
                <a:spcPts val="1350"/>
              </a:lnSpc>
              <a:buNone/>
            </a:pPr>
            <a:r>
              <a:rPr lang="en-US" sz="1050" dirty="0">
                <a:solidFill>
                  <a:srgbClr val="4C4C4D"/>
                </a:solidFill>
                <a:latin typeface="Heebo" pitchFamily="34" charset="0"/>
                <a:ea typeface="Heebo" pitchFamily="34" charset="-122"/>
                <a:cs typeface="Heebo" pitchFamily="34" charset="-120"/>
              </a:rPr>
              <a:t>APIs, interfaces, action capabilities</a:t>
            </a:r>
            <a:endParaRPr lang="en-US" sz="1050" dirty="0"/>
          </a:p>
        </p:txBody>
      </p:sp>
      <p:sp>
        <p:nvSpPr>
          <p:cNvPr id="8" name="Text 5"/>
          <p:cNvSpPr/>
          <p:nvPr/>
        </p:nvSpPr>
        <p:spPr>
          <a:xfrm>
            <a:off x="1046060" y="7037122"/>
            <a:ext cx="2381368" cy="370033"/>
          </a:xfrm>
          <a:prstGeom prst="rect">
            <a:avLst/>
          </a:prstGeom>
          <a:noFill/>
          <a:ln/>
        </p:spPr>
        <p:txBody>
          <a:bodyPr wrap="none" lIns="0" tIns="0" rIns="0" bIns="0" rtlCol="0" anchor="t"/>
          <a:lstStyle/>
          <a:p>
            <a:pPr algn="r" indent="0" marL="0">
              <a:lnSpc>
                <a:spcPts val="1650"/>
              </a:lnSpc>
              <a:buNone/>
            </a:pPr>
            <a:r>
              <a:rPr lang="en-US" sz="1350" dirty="0">
                <a:solidFill>
                  <a:srgbClr val="4C4C4D"/>
                </a:solidFill>
                <a:latin typeface="Crimson Pro Semi Bold" pitchFamily="34" charset="0"/>
                <a:ea typeface="Crimson Pro Semi Bold" pitchFamily="34" charset="-122"/>
                <a:cs typeface="Crimson Pro Semi Bold" pitchFamily="34" charset="-120"/>
              </a:rPr>
              <a:t>Memory</a:t>
            </a:r>
            <a:endParaRPr lang="en-US" sz="1350" dirty="0"/>
          </a:p>
        </p:txBody>
      </p:sp>
      <p:sp>
        <p:nvSpPr>
          <p:cNvPr id="9" name="Text 6"/>
          <p:cNvSpPr/>
          <p:nvPr/>
        </p:nvSpPr>
        <p:spPr>
          <a:xfrm>
            <a:off x="1046060" y="7512409"/>
            <a:ext cx="2381368" cy="592053"/>
          </a:xfrm>
          <a:prstGeom prst="rect">
            <a:avLst/>
          </a:prstGeom>
          <a:noFill/>
          <a:ln/>
        </p:spPr>
        <p:txBody>
          <a:bodyPr wrap="square" lIns="0" tIns="0" rIns="0" bIns="0" rtlCol="0" anchor="t"/>
          <a:lstStyle/>
          <a:p>
            <a:pPr algn="r" indent="0" marL="0">
              <a:lnSpc>
                <a:spcPts val="1350"/>
              </a:lnSpc>
              <a:buNone/>
            </a:pPr>
            <a:r>
              <a:rPr lang="en-US" sz="1050" dirty="0">
                <a:solidFill>
                  <a:srgbClr val="4C4C4D"/>
                </a:solidFill>
                <a:latin typeface="Heebo" pitchFamily="34" charset="0"/>
                <a:ea typeface="Heebo" pitchFamily="34" charset="-122"/>
                <a:cs typeface="Heebo" pitchFamily="34" charset="-120"/>
              </a:rPr>
              <a:t>Knowledge stores, retrieval, learning</a:t>
            </a:r>
            <a:endParaRPr lang="en-US" sz="1050" dirty="0"/>
          </a:p>
        </p:txBody>
      </p:sp>
      <p:sp>
        <p:nvSpPr>
          <p:cNvPr id="10" name="Text 7"/>
          <p:cNvSpPr/>
          <p:nvPr/>
        </p:nvSpPr>
        <p:spPr>
          <a:xfrm>
            <a:off x="11137065" y="7037122"/>
            <a:ext cx="2539249" cy="370033"/>
          </a:xfrm>
          <a:prstGeom prst="rect">
            <a:avLst/>
          </a:prstGeom>
          <a:noFill/>
          <a:ln/>
        </p:spPr>
        <p:txBody>
          <a:bodyPr wrap="none" lIns="0" tIns="0" rIns="0" bIns="0" rtlCol="0" anchor="t"/>
          <a:lstStyle/>
          <a:p>
            <a:pPr algn="l" indent="0" marL="0">
              <a:lnSpc>
                <a:spcPts val="1650"/>
              </a:lnSpc>
              <a:buNone/>
            </a:pPr>
            <a:r>
              <a:rPr lang="en-US" sz="1350" dirty="0">
                <a:solidFill>
                  <a:srgbClr val="4C4C4D"/>
                </a:solidFill>
                <a:latin typeface="Crimson Pro Semi Bold" pitchFamily="34" charset="0"/>
                <a:ea typeface="Crimson Pro Semi Bold" pitchFamily="34" charset="-122"/>
                <a:cs typeface="Crimson Pro Semi Bold" pitchFamily="34" charset="-120"/>
              </a:rPr>
              <a:t>Body / Orchestra</a:t>
            </a:r>
            <a:endParaRPr lang="en-US" sz="1350" dirty="0"/>
          </a:p>
        </p:txBody>
      </p:sp>
      <p:sp>
        <p:nvSpPr>
          <p:cNvPr id="11" name="Text 8"/>
          <p:cNvSpPr/>
          <p:nvPr/>
        </p:nvSpPr>
        <p:spPr>
          <a:xfrm>
            <a:off x="11137065" y="7512409"/>
            <a:ext cx="2539249" cy="592053"/>
          </a:xfrm>
          <a:prstGeom prst="rect">
            <a:avLst/>
          </a:prstGeom>
          <a:noFill/>
          <a:ln/>
        </p:spPr>
        <p:txBody>
          <a:bodyPr wrap="square" lIns="0" tIns="0" rIns="0" bIns="0" rtlCol="0" anchor="t"/>
          <a:lstStyle/>
          <a:p>
            <a:pPr algn="l" indent="0" marL="0">
              <a:lnSpc>
                <a:spcPts val="1350"/>
              </a:lnSpc>
              <a:buNone/>
            </a:pPr>
            <a:r>
              <a:rPr lang="en-US" sz="1050" dirty="0">
                <a:solidFill>
                  <a:srgbClr val="4C4C4D"/>
                </a:solidFill>
                <a:latin typeface="Heebo" pitchFamily="34" charset="0"/>
                <a:ea typeface="Heebo" pitchFamily="34" charset="-122"/>
                <a:cs typeface="Heebo" pitchFamily="34" charset="-120"/>
              </a:rPr>
              <a:t>Coordination and system management</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99053"/>
            <a:ext cx="7406164" cy="620078"/>
          </a:xfrm>
          <a:prstGeom prst="rect">
            <a:avLst/>
          </a:prstGeom>
          <a:noFill/>
          <a:ln/>
        </p:spPr>
        <p:txBody>
          <a:bodyPr wrap="none" lIns="0" tIns="0" rIns="0" bIns="0" rtlCol="0" anchor="t"/>
          <a:lstStyle/>
          <a:p>
            <a:pPr algn="l" indent="0" marL="0">
              <a:lnSpc>
                <a:spcPts val="4850"/>
              </a:lnSpc>
              <a:buNone/>
            </a:pPr>
            <a:r>
              <a:rPr lang="en-US" sz="3900" dirty="0">
                <a:solidFill>
                  <a:srgbClr val="152D47"/>
                </a:solidFill>
                <a:latin typeface="Crimson Pro Semi Bold" pitchFamily="34" charset="0"/>
                <a:ea typeface="Crimson Pro Semi Bold" pitchFamily="34" charset="-122"/>
                <a:cs typeface="Crimson Pro Semi Bold" pitchFamily="34" charset="-120"/>
              </a:rPr>
              <a:t>Common AI Frameworks (Pro Code)</a:t>
            </a:r>
            <a:endParaRPr lang="en-US" sz="3900" dirty="0"/>
          </a:p>
        </p:txBody>
      </p:sp>
      <p:pic>
        <p:nvPicPr>
          <p:cNvPr id="3" name="Image 0" descr="preencoded.png">    </p:cNvPr>
          <p:cNvPicPr>
            <a:picLocks noChangeAspect="1"/>
          </p:cNvPicPr>
          <p:nvPr/>
        </p:nvPicPr>
        <p:blipFill>
          <a:blip r:embed="rId1"/>
          <a:stretch>
            <a:fillRect/>
          </a:stretch>
        </p:blipFill>
        <p:spPr>
          <a:xfrm>
            <a:off x="793790" y="2015966"/>
            <a:ext cx="3074670" cy="1900238"/>
          </a:xfrm>
          <a:prstGeom prst="rect">
            <a:avLst/>
          </a:prstGeom>
        </p:spPr>
      </p:pic>
      <p:sp>
        <p:nvSpPr>
          <p:cNvPr id="4" name="Text 1"/>
          <p:cNvSpPr/>
          <p:nvPr/>
        </p:nvSpPr>
        <p:spPr>
          <a:xfrm>
            <a:off x="793790" y="411456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LangGraph</a:t>
            </a:r>
            <a:endParaRPr lang="en-US" sz="1950" dirty="0"/>
          </a:p>
        </p:txBody>
      </p:sp>
      <p:pic>
        <p:nvPicPr>
          <p:cNvPr id="5" name="Image 1" descr="preencoded.png">    </p:cNvPr>
          <p:cNvPicPr>
            <a:picLocks noChangeAspect="1"/>
          </p:cNvPicPr>
          <p:nvPr/>
        </p:nvPicPr>
        <p:blipFill>
          <a:blip r:embed="rId2"/>
          <a:stretch>
            <a:fillRect/>
          </a:stretch>
        </p:blipFill>
        <p:spPr>
          <a:xfrm>
            <a:off x="4116467" y="2015966"/>
            <a:ext cx="3074670" cy="1900238"/>
          </a:xfrm>
          <a:prstGeom prst="rect">
            <a:avLst/>
          </a:prstGeom>
        </p:spPr>
      </p:pic>
      <p:sp>
        <p:nvSpPr>
          <p:cNvPr id="6" name="Text 2"/>
          <p:cNvSpPr/>
          <p:nvPr/>
        </p:nvSpPr>
        <p:spPr>
          <a:xfrm>
            <a:off x="4116467" y="411456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AutoGen</a:t>
            </a:r>
            <a:endParaRPr lang="en-US" sz="1950" dirty="0"/>
          </a:p>
        </p:txBody>
      </p:sp>
      <p:pic>
        <p:nvPicPr>
          <p:cNvPr id="7" name="Image 2" descr="preencoded.png">    </p:cNvPr>
          <p:cNvPicPr>
            <a:picLocks noChangeAspect="1"/>
          </p:cNvPicPr>
          <p:nvPr/>
        </p:nvPicPr>
        <p:blipFill>
          <a:blip r:embed="rId3"/>
          <a:stretch>
            <a:fillRect/>
          </a:stretch>
        </p:blipFill>
        <p:spPr>
          <a:xfrm>
            <a:off x="7439144" y="2015966"/>
            <a:ext cx="3074670" cy="1900238"/>
          </a:xfrm>
          <a:prstGeom prst="rect">
            <a:avLst/>
          </a:prstGeom>
        </p:spPr>
      </p:pic>
      <p:sp>
        <p:nvSpPr>
          <p:cNvPr id="8" name="Text 3"/>
          <p:cNvSpPr/>
          <p:nvPr/>
        </p:nvSpPr>
        <p:spPr>
          <a:xfrm>
            <a:off x="7439144" y="411456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CrewAI</a:t>
            </a:r>
            <a:endParaRPr lang="en-US" sz="1950" dirty="0"/>
          </a:p>
        </p:txBody>
      </p:sp>
      <p:pic>
        <p:nvPicPr>
          <p:cNvPr id="9" name="Image 3" descr="preencoded.png">    </p:cNvPr>
          <p:cNvPicPr>
            <a:picLocks noChangeAspect="1"/>
          </p:cNvPicPr>
          <p:nvPr/>
        </p:nvPicPr>
        <p:blipFill>
          <a:blip r:embed="rId4"/>
          <a:stretch>
            <a:fillRect/>
          </a:stretch>
        </p:blipFill>
        <p:spPr>
          <a:xfrm>
            <a:off x="10761821" y="2015966"/>
            <a:ext cx="3074789" cy="1900357"/>
          </a:xfrm>
          <a:prstGeom prst="rect">
            <a:avLst/>
          </a:prstGeom>
        </p:spPr>
      </p:pic>
      <p:sp>
        <p:nvSpPr>
          <p:cNvPr id="10" name="Text 4"/>
          <p:cNvSpPr/>
          <p:nvPr/>
        </p:nvSpPr>
        <p:spPr>
          <a:xfrm>
            <a:off x="10761821" y="41146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LlamaIndex</a:t>
            </a:r>
            <a:endParaRPr lang="en-US" sz="1950" dirty="0"/>
          </a:p>
        </p:txBody>
      </p:sp>
      <p:pic>
        <p:nvPicPr>
          <p:cNvPr id="11" name="Image 4" descr="preencoded.png">    </p:cNvPr>
          <p:cNvPicPr>
            <a:picLocks noChangeAspect="1"/>
          </p:cNvPicPr>
          <p:nvPr/>
        </p:nvPicPr>
        <p:blipFill>
          <a:blip r:embed="rId5"/>
          <a:stretch>
            <a:fillRect/>
          </a:stretch>
        </p:blipFill>
        <p:spPr>
          <a:xfrm>
            <a:off x="793790" y="4821674"/>
            <a:ext cx="3074670" cy="1900238"/>
          </a:xfrm>
          <a:prstGeom prst="rect">
            <a:avLst/>
          </a:prstGeom>
        </p:spPr>
      </p:pic>
      <p:sp>
        <p:nvSpPr>
          <p:cNvPr id="12" name="Text 5"/>
          <p:cNvSpPr/>
          <p:nvPr/>
        </p:nvSpPr>
        <p:spPr>
          <a:xfrm>
            <a:off x="793790" y="692027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Haystack</a:t>
            </a:r>
            <a:endParaRPr lang="en-US" sz="1950" dirty="0"/>
          </a:p>
        </p:txBody>
      </p:sp>
      <p:pic>
        <p:nvPicPr>
          <p:cNvPr id="13" name="Image 5" descr="preencoded.png">    </p:cNvPr>
          <p:cNvPicPr>
            <a:picLocks noChangeAspect="1"/>
          </p:cNvPicPr>
          <p:nvPr/>
        </p:nvPicPr>
        <p:blipFill>
          <a:blip r:embed="rId6"/>
          <a:stretch>
            <a:fillRect/>
          </a:stretch>
        </p:blipFill>
        <p:spPr>
          <a:xfrm>
            <a:off x="4116467" y="4821674"/>
            <a:ext cx="3074670" cy="1900238"/>
          </a:xfrm>
          <a:prstGeom prst="rect">
            <a:avLst/>
          </a:prstGeom>
        </p:spPr>
      </p:pic>
      <p:sp>
        <p:nvSpPr>
          <p:cNvPr id="14" name="Text 6"/>
          <p:cNvSpPr/>
          <p:nvPr/>
        </p:nvSpPr>
        <p:spPr>
          <a:xfrm>
            <a:off x="4116467" y="692027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Semantic Kernel</a:t>
            </a:r>
            <a:endParaRPr lang="en-US" sz="1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9123" y="411837"/>
            <a:ext cx="3744635" cy="468035"/>
          </a:xfrm>
          <a:prstGeom prst="rect">
            <a:avLst/>
          </a:prstGeom>
          <a:noFill/>
          <a:ln/>
        </p:spPr>
        <p:txBody>
          <a:bodyPr wrap="none" lIns="0" tIns="0" rIns="0" bIns="0" rtlCol="0" anchor="t"/>
          <a:lstStyle/>
          <a:p>
            <a:pPr algn="l" indent="0" marL="0">
              <a:lnSpc>
                <a:spcPts val="3650"/>
              </a:lnSpc>
              <a:buNone/>
            </a:pPr>
            <a:r>
              <a:rPr lang="en-US" sz="2900" dirty="0">
                <a:solidFill>
                  <a:srgbClr val="152D47"/>
                </a:solidFill>
                <a:latin typeface="Crimson Pro Semi Bold" pitchFamily="34" charset="0"/>
                <a:ea typeface="Crimson Pro Semi Bold" pitchFamily="34" charset="-122"/>
                <a:cs typeface="Crimson Pro Semi Bold" pitchFamily="34" charset="-120"/>
              </a:rPr>
              <a:t>LangGraph</a:t>
            </a:r>
            <a:endParaRPr lang="en-US" sz="2900" dirty="0"/>
          </a:p>
        </p:txBody>
      </p:sp>
      <p:pic>
        <p:nvPicPr>
          <p:cNvPr id="3" name="Image 0" descr="preencoded.png">    </p:cNvPr>
          <p:cNvPicPr>
            <a:picLocks noChangeAspect="1"/>
          </p:cNvPicPr>
          <p:nvPr/>
        </p:nvPicPr>
        <p:blipFill>
          <a:blip r:embed="rId1"/>
          <a:stretch>
            <a:fillRect/>
          </a:stretch>
        </p:blipFill>
        <p:spPr>
          <a:xfrm>
            <a:off x="599123" y="1179433"/>
            <a:ext cx="7802880" cy="78028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4226" y="327660"/>
            <a:ext cx="2964061" cy="370523"/>
          </a:xfrm>
          <a:prstGeom prst="rect">
            <a:avLst/>
          </a:prstGeom>
          <a:noFill/>
          <a:ln/>
        </p:spPr>
        <p:txBody>
          <a:bodyPr wrap="none" lIns="0" tIns="0" rIns="0" bIns="0" rtlCol="0" anchor="t"/>
          <a:lstStyle/>
          <a:p>
            <a:pPr algn="l" indent="0" marL="0">
              <a:lnSpc>
                <a:spcPts val="2900"/>
              </a:lnSpc>
              <a:buNone/>
            </a:pPr>
            <a:r>
              <a:rPr lang="en-US" sz="2300" dirty="0">
                <a:solidFill>
                  <a:srgbClr val="152D47"/>
                </a:solidFill>
                <a:latin typeface="Crimson Pro Semi Bold" pitchFamily="34" charset="0"/>
                <a:ea typeface="Crimson Pro Semi Bold" pitchFamily="34" charset="-122"/>
                <a:cs typeface="Crimson Pro Semi Bold" pitchFamily="34" charset="-120"/>
              </a:rPr>
              <a:t>Basic Implementation</a:t>
            </a:r>
            <a:endParaRPr lang="en-US" sz="2300" dirty="0"/>
          </a:p>
        </p:txBody>
      </p:sp>
      <p:sp>
        <p:nvSpPr>
          <p:cNvPr id="3" name="Text 1"/>
          <p:cNvSpPr/>
          <p:nvPr/>
        </p:nvSpPr>
        <p:spPr>
          <a:xfrm>
            <a:off x="474226" y="745569"/>
            <a:ext cx="1778437" cy="222290"/>
          </a:xfrm>
          <a:prstGeom prst="rect">
            <a:avLst/>
          </a:prstGeom>
          <a:noFill/>
          <a:ln/>
        </p:spPr>
        <p:txBody>
          <a:bodyPr wrap="none" lIns="0" tIns="0" rIns="0" bIns="0" rtlCol="0" anchor="t"/>
          <a:lstStyle/>
          <a:p>
            <a:pPr algn="l" indent="0" marL="0">
              <a:lnSpc>
                <a:spcPts val="1750"/>
              </a:lnSpc>
              <a:buNone/>
            </a:pPr>
            <a:r>
              <a:rPr lang="en-US" sz="1400" dirty="0">
                <a:solidFill>
                  <a:srgbClr val="152D47"/>
                </a:solidFill>
                <a:latin typeface="Crimson Pro Semi Bold" pitchFamily="34" charset="0"/>
                <a:ea typeface="Crimson Pro Semi Bold" pitchFamily="34" charset="-122"/>
                <a:cs typeface="Crimson Pro Semi Bold" pitchFamily="34" charset="-120"/>
              </a:rPr>
              <a:t>Installation:</a:t>
            </a:r>
            <a:endParaRPr lang="en-US" sz="1400" dirty="0"/>
          </a:p>
        </p:txBody>
      </p:sp>
      <p:sp>
        <p:nvSpPr>
          <p:cNvPr id="4" name="Shape 2"/>
          <p:cNvSpPr/>
          <p:nvPr/>
        </p:nvSpPr>
        <p:spPr>
          <a:xfrm>
            <a:off x="474226" y="1145619"/>
            <a:ext cx="13681948" cy="367308"/>
          </a:xfrm>
          <a:prstGeom prst="roundRect">
            <a:avLst>
              <a:gd name="adj" fmla="val 4842"/>
            </a:avLst>
          </a:prstGeom>
          <a:solidFill>
            <a:srgbClr val="F2F2F2"/>
          </a:solidFill>
          <a:ln/>
        </p:spPr>
      </p:sp>
      <p:sp>
        <p:nvSpPr>
          <p:cNvPr id="5" name="Shape 3"/>
          <p:cNvSpPr/>
          <p:nvPr/>
        </p:nvSpPr>
        <p:spPr>
          <a:xfrm>
            <a:off x="468392" y="1145619"/>
            <a:ext cx="13693616" cy="367308"/>
          </a:xfrm>
          <a:prstGeom prst="roundRect">
            <a:avLst>
              <a:gd name="adj" fmla="val 4842"/>
            </a:avLst>
          </a:prstGeom>
          <a:solidFill>
            <a:srgbClr val="F2F2F2"/>
          </a:solidFill>
          <a:ln/>
        </p:spPr>
      </p:sp>
      <p:sp>
        <p:nvSpPr>
          <p:cNvPr id="6" name="Text 4"/>
          <p:cNvSpPr/>
          <p:nvPr/>
        </p:nvSpPr>
        <p:spPr>
          <a:xfrm>
            <a:off x="586859" y="1234440"/>
            <a:ext cx="13456682" cy="189667"/>
          </a:xfrm>
          <a:prstGeom prst="rect">
            <a:avLst/>
          </a:prstGeom>
          <a:noFill/>
          <a:ln/>
        </p:spPr>
        <p:txBody>
          <a:bodyPr wrap="none" lIns="0" tIns="0" rIns="0" bIns="0" rtlCol="0" anchor="t"/>
          <a:lstStyle/>
          <a:p>
            <a:pPr algn="l" indent="0" marL="0">
              <a:lnSpc>
                <a:spcPts val="1450"/>
              </a:lnSpc>
              <a:buNone/>
            </a:pPr>
            <a:r>
              <a:rPr lang="en-US" sz="900" dirty="0">
                <a:solidFill>
                  <a:srgbClr val="4C4C4D"/>
                </a:solidFill>
                <a:highlight>
                  <a:srgbClr val="F2F2F2"/>
                </a:highlight>
                <a:latin typeface="Consolas" pitchFamily="34" charset="0"/>
                <a:ea typeface="Consolas" pitchFamily="34" charset="-122"/>
                <a:cs typeface="Consolas" pitchFamily="34" charset="-120"/>
              </a:rPr>
              <a:t>pip install langgraph</a:t>
            </a:r>
            <a:endParaRPr lang="en-US" sz="900" dirty="0"/>
          </a:p>
        </p:txBody>
      </p:sp>
      <p:sp>
        <p:nvSpPr>
          <p:cNvPr id="7" name="Text 5"/>
          <p:cNvSpPr/>
          <p:nvPr/>
        </p:nvSpPr>
        <p:spPr>
          <a:xfrm>
            <a:off x="474226" y="1690687"/>
            <a:ext cx="2385536" cy="222290"/>
          </a:xfrm>
          <a:prstGeom prst="rect">
            <a:avLst/>
          </a:prstGeom>
          <a:noFill/>
          <a:ln/>
        </p:spPr>
        <p:txBody>
          <a:bodyPr wrap="none" lIns="0" tIns="0" rIns="0" bIns="0" rtlCol="0" anchor="t"/>
          <a:lstStyle/>
          <a:p>
            <a:pPr algn="l" indent="0" marL="0">
              <a:lnSpc>
                <a:spcPts val="1750"/>
              </a:lnSpc>
              <a:buNone/>
            </a:pPr>
            <a:r>
              <a:rPr lang="en-US" sz="1400" dirty="0">
                <a:solidFill>
                  <a:srgbClr val="152D47"/>
                </a:solidFill>
                <a:latin typeface="Crimson Pro Semi Bold" pitchFamily="34" charset="0"/>
                <a:ea typeface="Crimson Pro Semi Bold" pitchFamily="34" charset="-122"/>
                <a:cs typeface="Crimson Pro Semi Bold" pitchFamily="34" charset="-120"/>
              </a:rPr>
              <a:t>Simple Example - Basic Chatbot:</a:t>
            </a:r>
            <a:endParaRPr lang="en-US" sz="1400" dirty="0"/>
          </a:p>
        </p:txBody>
      </p:sp>
      <p:sp>
        <p:nvSpPr>
          <p:cNvPr id="8" name="Shape 6"/>
          <p:cNvSpPr/>
          <p:nvPr/>
        </p:nvSpPr>
        <p:spPr>
          <a:xfrm>
            <a:off x="474226" y="2090738"/>
            <a:ext cx="13681948" cy="4350306"/>
          </a:xfrm>
          <a:prstGeom prst="roundRect">
            <a:avLst>
              <a:gd name="adj" fmla="val 409"/>
            </a:avLst>
          </a:prstGeom>
          <a:solidFill>
            <a:srgbClr val="F2F2F2"/>
          </a:solidFill>
          <a:ln/>
        </p:spPr>
      </p:sp>
      <p:sp>
        <p:nvSpPr>
          <p:cNvPr id="9" name="Shape 7"/>
          <p:cNvSpPr/>
          <p:nvPr/>
        </p:nvSpPr>
        <p:spPr>
          <a:xfrm>
            <a:off x="468392" y="2090738"/>
            <a:ext cx="13693616" cy="4350306"/>
          </a:xfrm>
          <a:prstGeom prst="roundRect">
            <a:avLst>
              <a:gd name="adj" fmla="val 409"/>
            </a:avLst>
          </a:prstGeom>
          <a:solidFill>
            <a:srgbClr val="F2F2F2"/>
          </a:solidFill>
          <a:ln/>
        </p:spPr>
      </p:sp>
      <p:sp>
        <p:nvSpPr>
          <p:cNvPr id="10" name="Text 8"/>
          <p:cNvSpPr/>
          <p:nvPr/>
        </p:nvSpPr>
        <p:spPr>
          <a:xfrm>
            <a:off x="586859" y="2179558"/>
            <a:ext cx="13456682" cy="4172664"/>
          </a:xfrm>
          <a:prstGeom prst="rect">
            <a:avLst/>
          </a:prstGeom>
          <a:noFill/>
          <a:ln/>
        </p:spPr>
        <p:txBody>
          <a:bodyPr wrap="square" lIns="0" tIns="0" rIns="0" bIns="0" rtlCol="0" anchor="t"/>
          <a:lstStyle/>
          <a:p>
            <a:pPr algn="l" indent="0" marL="0">
              <a:lnSpc>
                <a:spcPts val="1450"/>
              </a:lnSpc>
              <a:buNone/>
            </a:pPr>
            <a:r>
              <a:rPr lang="en-US" sz="900" dirty="0">
                <a:solidFill>
                  <a:srgbClr val="4C4C4D"/>
                </a:solidFill>
                <a:highlight>
                  <a:srgbClr val="F2F2F2"/>
                </a:highlight>
                <a:latin typeface="Consolas" pitchFamily="34" charset="0"/>
                <a:ea typeface="Consolas" pitchFamily="34" charset="-122"/>
                <a:cs typeface="Consolas" pitchFamily="34" charset="-120"/>
              </a:rPr>
              <a:t>from langgraph.graph import StateGraphfrom typing import TypedDict# Define state structureclass State(TypedDict):    messages: list# Define nodesdef chatbot_node(state: State):    # Process user message    response = generate_response(state["messages"][-1])    return {"messages": state["messages"] + [response]}# Build the graphworkflow = StateGraph(State)workflow.add_node("chatbot", chatbot_node)workflow.set_entry_point("chatbot")workflow.set_finish_point("chatbot")# Compile and runapp = workflow.compile()result = app.invoke({"messages": ["Hello!"]})</a:t>
            </a:r>
            <a:endParaRPr lang="en-US" sz="900" dirty="0"/>
          </a:p>
        </p:txBody>
      </p:sp>
      <p:sp>
        <p:nvSpPr>
          <p:cNvPr id="11" name="Text 9"/>
          <p:cNvSpPr/>
          <p:nvPr/>
        </p:nvSpPr>
        <p:spPr>
          <a:xfrm>
            <a:off x="474226" y="6618803"/>
            <a:ext cx="1778437" cy="222290"/>
          </a:xfrm>
          <a:prstGeom prst="rect">
            <a:avLst/>
          </a:prstGeom>
          <a:noFill/>
          <a:ln/>
        </p:spPr>
        <p:txBody>
          <a:bodyPr wrap="none" lIns="0" tIns="0" rIns="0" bIns="0" rtlCol="0" anchor="t"/>
          <a:lstStyle/>
          <a:p>
            <a:pPr algn="l" indent="0" marL="0">
              <a:lnSpc>
                <a:spcPts val="1750"/>
              </a:lnSpc>
              <a:buNone/>
            </a:pPr>
            <a:r>
              <a:rPr lang="en-US" sz="1400" dirty="0">
                <a:solidFill>
                  <a:srgbClr val="152D47"/>
                </a:solidFill>
                <a:latin typeface="Crimson Pro Semi Bold" pitchFamily="34" charset="0"/>
                <a:ea typeface="Crimson Pro Semi Bold" pitchFamily="34" charset="-122"/>
                <a:cs typeface="Crimson Pro Semi Bold" pitchFamily="34" charset="-120"/>
              </a:rPr>
              <a:t>Key Steps:</a:t>
            </a:r>
            <a:endParaRPr lang="en-US" sz="1400" dirty="0"/>
          </a:p>
        </p:txBody>
      </p:sp>
      <p:sp>
        <p:nvSpPr>
          <p:cNvPr id="12" name="Text 10"/>
          <p:cNvSpPr/>
          <p:nvPr/>
        </p:nvSpPr>
        <p:spPr>
          <a:xfrm>
            <a:off x="474226" y="7018853"/>
            <a:ext cx="13681948" cy="18966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1"/>
            </a:pPr>
            <a:r>
              <a:rPr lang="en-US" sz="900" dirty="0">
                <a:solidFill>
                  <a:srgbClr val="4C4C4D"/>
                </a:solidFill>
                <a:latin typeface="Heebo" pitchFamily="34" charset="0"/>
                <a:ea typeface="Heebo" pitchFamily="34" charset="-122"/>
                <a:cs typeface="Heebo" pitchFamily="34" charset="-120"/>
              </a:rPr>
              <a:t>Define your state structure</a:t>
            </a:r>
            <a:endParaRPr lang="en-US" sz="900" dirty="0"/>
          </a:p>
        </p:txBody>
      </p:sp>
      <p:sp>
        <p:nvSpPr>
          <p:cNvPr id="13" name="Text 11"/>
          <p:cNvSpPr/>
          <p:nvPr/>
        </p:nvSpPr>
        <p:spPr>
          <a:xfrm>
            <a:off x="474226" y="7249954"/>
            <a:ext cx="13681948" cy="18966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2"/>
            </a:pPr>
            <a:r>
              <a:rPr lang="en-US" sz="900" dirty="0">
                <a:solidFill>
                  <a:srgbClr val="4C4C4D"/>
                </a:solidFill>
                <a:latin typeface="Heebo" pitchFamily="34" charset="0"/>
                <a:ea typeface="Heebo" pitchFamily="34" charset="-122"/>
                <a:cs typeface="Heebo" pitchFamily="34" charset="-120"/>
              </a:rPr>
              <a:t>Create node functions</a:t>
            </a:r>
            <a:endParaRPr lang="en-US" sz="900" dirty="0"/>
          </a:p>
        </p:txBody>
      </p:sp>
      <p:sp>
        <p:nvSpPr>
          <p:cNvPr id="14" name="Text 12"/>
          <p:cNvSpPr/>
          <p:nvPr/>
        </p:nvSpPr>
        <p:spPr>
          <a:xfrm>
            <a:off x="474226" y="7481054"/>
            <a:ext cx="13681948" cy="18966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3"/>
            </a:pPr>
            <a:r>
              <a:rPr lang="en-US" sz="900" dirty="0">
                <a:solidFill>
                  <a:srgbClr val="4C4C4D"/>
                </a:solidFill>
                <a:latin typeface="Heebo" pitchFamily="34" charset="0"/>
                <a:ea typeface="Heebo" pitchFamily="34" charset="-122"/>
                <a:cs typeface="Heebo" pitchFamily="34" charset="-120"/>
              </a:rPr>
              <a:t>Build the graph with nodes and edges</a:t>
            </a:r>
            <a:endParaRPr lang="en-US" sz="900" dirty="0"/>
          </a:p>
        </p:txBody>
      </p:sp>
      <p:sp>
        <p:nvSpPr>
          <p:cNvPr id="15" name="Text 13"/>
          <p:cNvSpPr/>
          <p:nvPr/>
        </p:nvSpPr>
        <p:spPr>
          <a:xfrm>
            <a:off x="474226" y="7712154"/>
            <a:ext cx="13681948" cy="18966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4"/>
            </a:pPr>
            <a:r>
              <a:rPr lang="en-US" sz="900" dirty="0">
                <a:solidFill>
                  <a:srgbClr val="4C4C4D"/>
                </a:solidFill>
                <a:latin typeface="Heebo" pitchFamily="34" charset="0"/>
                <a:ea typeface="Heebo" pitchFamily="34" charset="-122"/>
                <a:cs typeface="Heebo" pitchFamily="34" charset="-120"/>
              </a:rPr>
              <a:t>Compile and execute</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4369" y="456724"/>
            <a:ext cx="6405563" cy="519113"/>
          </a:xfrm>
          <a:prstGeom prst="rect">
            <a:avLst/>
          </a:prstGeom>
          <a:noFill/>
          <a:ln/>
        </p:spPr>
        <p:txBody>
          <a:bodyPr wrap="none" lIns="0" tIns="0" rIns="0" bIns="0" rtlCol="0" anchor="t"/>
          <a:lstStyle/>
          <a:p>
            <a:pPr algn="l" indent="0" marL="0">
              <a:lnSpc>
                <a:spcPts val="4050"/>
              </a:lnSpc>
              <a:buNone/>
            </a:pPr>
            <a:r>
              <a:rPr lang="en-US" sz="3250" dirty="0">
                <a:solidFill>
                  <a:srgbClr val="152D47"/>
                </a:solidFill>
                <a:latin typeface="Crimson Pro Semi Bold" pitchFamily="34" charset="0"/>
                <a:ea typeface="Crimson Pro Semi Bold" pitchFamily="34" charset="-122"/>
                <a:cs typeface="Crimson Pro Semi Bold" pitchFamily="34" charset="-120"/>
              </a:rPr>
              <a:t>LangGraph Concepts in ATM Analogy</a:t>
            </a:r>
            <a:endParaRPr lang="en-US" sz="3250" dirty="0"/>
          </a:p>
        </p:txBody>
      </p:sp>
      <p:pic>
        <p:nvPicPr>
          <p:cNvPr id="3" name="Image 0" descr="preencoded.png">    </p:cNvPr>
          <p:cNvPicPr>
            <a:picLocks noChangeAspect="1"/>
          </p:cNvPicPr>
          <p:nvPr/>
        </p:nvPicPr>
        <p:blipFill>
          <a:blip r:embed="rId1"/>
          <a:stretch>
            <a:fillRect/>
          </a:stretch>
        </p:blipFill>
        <p:spPr>
          <a:xfrm>
            <a:off x="664369" y="1308021"/>
            <a:ext cx="13288685" cy="724638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2025-11-25T03:52:06Z</dcterms:created>
  <dcterms:modified xsi:type="dcterms:W3CDTF">2025-11-25T03:52:06Z</dcterms:modified>
</cp:coreProperties>
</file>